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9" r:id="rId2"/>
    <p:sldId id="275" r:id="rId3"/>
    <p:sldId id="256" r:id="rId4"/>
    <p:sldId id="257" r:id="rId5"/>
    <p:sldId id="281" r:id="rId6"/>
    <p:sldId id="284" r:id="rId7"/>
    <p:sldId id="298" r:id="rId8"/>
    <p:sldId id="285" r:id="rId9"/>
    <p:sldId id="297" r:id="rId10"/>
    <p:sldId id="291" r:id="rId11"/>
    <p:sldId id="282" r:id="rId12"/>
    <p:sldId id="262" r:id="rId13"/>
    <p:sldId id="278" r:id="rId14"/>
    <p:sldId id="264" r:id="rId15"/>
    <p:sldId id="263" r:id="rId16"/>
    <p:sldId id="266" r:id="rId17"/>
    <p:sldId id="286" r:id="rId18"/>
    <p:sldId id="269" r:id="rId19"/>
    <p:sldId id="288" r:id="rId20"/>
    <p:sldId id="293" r:id="rId21"/>
    <p:sldId id="295" r:id="rId22"/>
    <p:sldId id="296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527" autoAdjust="0"/>
  </p:normalViewPr>
  <p:slideViewPr>
    <p:cSldViewPr>
      <p:cViewPr varScale="1">
        <p:scale>
          <a:sx n="64" d="100"/>
          <a:sy n="64" d="100"/>
        </p:scale>
        <p:origin x="159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Wild</c:v>
                </c:pt>
              </c:strCache>
            </c:strRef>
          </c:tx>
          <c:invertIfNegative val="0"/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6E2-4145-9A57-67F50BE55508}"/>
              </c:ext>
            </c:extLst>
          </c:dPt>
          <c:dPt>
            <c:idx val="6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6E2-4145-9A57-67F50BE55508}"/>
              </c:ext>
            </c:extLst>
          </c:dPt>
          <c:cat>
            <c:numRef>
              <c:f>Sheet1!$A$2:$A$64</c:f>
              <c:numCache>
                <c:formatCode>General</c:formatCode>
                <c:ptCount val="63"/>
                <c:pt idx="0">
                  <c:v>1954</c:v>
                </c:pt>
                <c:pt idx="1">
                  <c:v>1955</c:v>
                </c:pt>
                <c:pt idx="2">
                  <c:v>1956</c:v>
                </c:pt>
                <c:pt idx="3">
                  <c:v>1957</c:v>
                </c:pt>
                <c:pt idx="4">
                  <c:v>1958</c:v>
                </c:pt>
                <c:pt idx="5">
                  <c:v>1959</c:v>
                </c:pt>
                <c:pt idx="6">
                  <c:v>1960</c:v>
                </c:pt>
                <c:pt idx="7">
                  <c:v>1961</c:v>
                </c:pt>
                <c:pt idx="8">
                  <c:v>1962</c:v>
                </c:pt>
                <c:pt idx="9">
                  <c:v>1963</c:v>
                </c:pt>
                <c:pt idx="10">
                  <c:v>1964</c:v>
                </c:pt>
                <c:pt idx="11">
                  <c:v>1965</c:v>
                </c:pt>
                <c:pt idx="12">
                  <c:v>1966</c:v>
                </c:pt>
                <c:pt idx="13">
                  <c:v>1967</c:v>
                </c:pt>
                <c:pt idx="14">
                  <c:v>1968</c:v>
                </c:pt>
                <c:pt idx="15">
                  <c:v>1969</c:v>
                </c:pt>
                <c:pt idx="16">
                  <c:v>1970</c:v>
                </c:pt>
                <c:pt idx="17">
                  <c:v>1971</c:v>
                </c:pt>
                <c:pt idx="18">
                  <c:v>1972</c:v>
                </c:pt>
                <c:pt idx="19">
                  <c:v>1973</c:v>
                </c:pt>
                <c:pt idx="20">
                  <c:v>1974</c:v>
                </c:pt>
                <c:pt idx="21">
                  <c:v>1975</c:v>
                </c:pt>
                <c:pt idx="22">
                  <c:v>1976</c:v>
                </c:pt>
                <c:pt idx="23">
                  <c:v>1977</c:v>
                </c:pt>
                <c:pt idx="24">
                  <c:v>1978</c:v>
                </c:pt>
                <c:pt idx="25">
                  <c:v>1979</c:v>
                </c:pt>
                <c:pt idx="26">
                  <c:v>1980</c:v>
                </c:pt>
                <c:pt idx="27">
                  <c:v>1981</c:v>
                </c:pt>
                <c:pt idx="28">
                  <c:v>1982</c:v>
                </c:pt>
                <c:pt idx="29">
                  <c:v>1983</c:v>
                </c:pt>
                <c:pt idx="30">
                  <c:v>1984</c:v>
                </c:pt>
                <c:pt idx="31">
                  <c:v>1985</c:v>
                </c:pt>
                <c:pt idx="32">
                  <c:v>1986</c:v>
                </c:pt>
                <c:pt idx="33">
                  <c:v>1987</c:v>
                </c:pt>
                <c:pt idx="34">
                  <c:v>1988</c:v>
                </c:pt>
                <c:pt idx="35">
                  <c:v>1989</c:v>
                </c:pt>
                <c:pt idx="36">
                  <c:v>1990</c:v>
                </c:pt>
                <c:pt idx="37">
                  <c:v>1991</c:v>
                </c:pt>
                <c:pt idx="38">
                  <c:v>1992</c:v>
                </c:pt>
                <c:pt idx="39">
                  <c:v>1993</c:v>
                </c:pt>
                <c:pt idx="40">
                  <c:v>1994</c:v>
                </c:pt>
                <c:pt idx="41">
                  <c:v>1995</c:v>
                </c:pt>
                <c:pt idx="42">
                  <c:v>1996</c:v>
                </c:pt>
                <c:pt idx="43">
                  <c:v>1997</c:v>
                </c:pt>
                <c:pt idx="44">
                  <c:v>1998</c:v>
                </c:pt>
                <c:pt idx="45">
                  <c:v>1999</c:v>
                </c:pt>
                <c:pt idx="46">
                  <c:v>2000</c:v>
                </c:pt>
                <c:pt idx="47">
                  <c:v>2001</c:v>
                </c:pt>
                <c:pt idx="48">
                  <c:v>2002</c:v>
                </c:pt>
                <c:pt idx="49">
                  <c:v>2003</c:v>
                </c:pt>
                <c:pt idx="50">
                  <c:v>2004</c:v>
                </c:pt>
                <c:pt idx="51">
                  <c:v>2005</c:v>
                </c:pt>
                <c:pt idx="52">
                  <c:v>2006</c:v>
                </c:pt>
                <c:pt idx="53">
                  <c:v>2007</c:v>
                </c:pt>
                <c:pt idx="54">
                  <c:v>2008</c:v>
                </c:pt>
                <c:pt idx="55">
                  <c:v>2009</c:v>
                </c:pt>
                <c:pt idx="56">
                  <c:v>2010</c:v>
                </c:pt>
                <c:pt idx="57">
                  <c:v>2011</c:v>
                </c:pt>
                <c:pt idx="58">
                  <c:v>2012</c:v>
                </c:pt>
                <c:pt idx="59">
                  <c:v>2013</c:v>
                </c:pt>
                <c:pt idx="60">
                  <c:v>2014</c:v>
                </c:pt>
                <c:pt idx="61">
                  <c:v>2015</c:v>
                </c:pt>
                <c:pt idx="62">
                  <c:v>2016</c:v>
                </c:pt>
              </c:numCache>
            </c:numRef>
          </c:cat>
          <c:val>
            <c:numRef>
              <c:f>Sheet1!$B$2:$B$64</c:f>
              <c:numCache>
                <c:formatCode>General</c:formatCode>
                <c:ptCount val="63"/>
                <c:pt idx="0" formatCode="0">
                  <c:v>1158.9031743819837</c:v>
                </c:pt>
                <c:pt idx="3" formatCode="0">
                  <c:v>4310.5097997287867</c:v>
                </c:pt>
                <c:pt idx="4" formatCode="0">
                  <c:v>874.89020079151658</c:v>
                </c:pt>
                <c:pt idx="5" formatCode="0">
                  <c:v>962.64310631253238</c:v>
                </c:pt>
                <c:pt idx="6" formatCode="0">
                  <c:v>791.53408390549089</c:v>
                </c:pt>
                <c:pt idx="7" formatCode="0">
                  <c:v>1581.9278903839759</c:v>
                </c:pt>
                <c:pt idx="8" formatCode="0">
                  <c:v>845.43029705849744</c:v>
                </c:pt>
                <c:pt idx="9" formatCode="0">
                  <c:v>409.77811050975782</c:v>
                </c:pt>
                <c:pt idx="10" formatCode="0">
                  <c:v>1038.9310829092967</c:v>
                </c:pt>
                <c:pt idx="11" formatCode="0">
                  <c:v>486.36496223170906</c:v>
                </c:pt>
                <c:pt idx="12" formatCode="0">
                  <c:v>1181.4724060442122</c:v>
                </c:pt>
                <c:pt idx="13" formatCode="0">
                  <c:v>817.32217254578927</c:v>
                </c:pt>
                <c:pt idx="14" formatCode="0">
                  <c:v>344.6119335971722</c:v>
                </c:pt>
                <c:pt idx="15" formatCode="0">
                  <c:v>1038.9310829092967</c:v>
                </c:pt>
                <c:pt idx="16" formatCode="0">
                  <c:v>1054.6599072192851</c:v>
                </c:pt>
                <c:pt idx="17" formatCode="0">
                  <c:v>201.04142112341785</c:v>
                </c:pt>
                <c:pt idx="18" formatCode="0">
                  <c:v>385.3324706804691</c:v>
                </c:pt>
                <c:pt idx="19" formatCode="0">
                  <c:v>432.99164479622954</c:v>
                </c:pt>
                <c:pt idx="20" formatCode="0">
                  <c:v>344.6119335971722</c:v>
                </c:pt>
                <c:pt idx="21" formatCode="0">
                  <c:v>661.43929946957326</c:v>
                </c:pt>
                <c:pt idx="22" formatCode="0">
                  <c:v>324.08295512295706</c:v>
                </c:pt>
                <c:pt idx="23" formatCode="0">
                  <c:v>317.26303890977431</c:v>
                </c:pt>
                <c:pt idx="26" formatCode="0">
                  <c:v>624.498059820702</c:v>
                </c:pt>
                <c:pt idx="27" formatCode="0">
                  <c:v>851.53680865764022</c:v>
                </c:pt>
                <c:pt idx="28" formatCode="0">
                  <c:v>624.498059820702</c:v>
                </c:pt>
                <c:pt idx="29" formatCode="0">
                  <c:v>562.74124689977407</c:v>
                </c:pt>
                <c:pt idx="30" formatCode="0">
                  <c:v>585.58778098511448</c:v>
                </c:pt>
                <c:pt idx="31" formatCode="0">
                  <c:v>843.6</c:v>
                </c:pt>
                <c:pt idx="32" formatCode="0">
                  <c:v>636</c:v>
                </c:pt>
                <c:pt idx="33" formatCode="0">
                  <c:v>582</c:v>
                </c:pt>
                <c:pt idx="34" formatCode="0">
                  <c:v>409.904</c:v>
                </c:pt>
                <c:pt idx="35" formatCode="0">
                  <c:v>335.6164</c:v>
                </c:pt>
                <c:pt idx="36" formatCode="0">
                  <c:v>492.50976000000003</c:v>
                </c:pt>
                <c:pt idx="37" formatCode="0">
                  <c:v>259.66499999999996</c:v>
                </c:pt>
                <c:pt idx="38" formatCode="0">
                  <c:v>390.74919999999997</c:v>
                </c:pt>
                <c:pt idx="39" formatCode="0">
                  <c:v>303.77465000000001</c:v>
                </c:pt>
                <c:pt idx="40" formatCode="0">
                  <c:v>98.328000000000003</c:v>
                </c:pt>
                <c:pt idx="41" formatCode="0">
                  <c:v>21</c:v>
                </c:pt>
                <c:pt idx="42" formatCode="0">
                  <c:v>141</c:v>
                </c:pt>
                <c:pt idx="43" formatCode="0">
                  <c:v>121.122</c:v>
                </c:pt>
                <c:pt idx="44" formatCode="0">
                  <c:v>85.092500000000001</c:v>
                </c:pt>
                <c:pt idx="45" formatCode="0">
                  <c:v>2.976</c:v>
                </c:pt>
                <c:pt idx="46" formatCode="0">
                  <c:v>82</c:v>
                </c:pt>
                <c:pt idx="47" formatCode="0">
                  <c:v>710</c:v>
                </c:pt>
                <c:pt idx="48" formatCode="0">
                  <c:v>350</c:v>
                </c:pt>
                <c:pt idx="49" formatCode="0">
                  <c:v>247</c:v>
                </c:pt>
                <c:pt idx="50" formatCode="0">
                  <c:v>400</c:v>
                </c:pt>
                <c:pt idx="51" formatCode="0">
                  <c:v>288.63300000000004</c:v>
                </c:pt>
                <c:pt idx="52" formatCode="0">
                  <c:v>139.57</c:v>
                </c:pt>
                <c:pt idx="53" formatCode="0">
                  <c:v>197.9</c:v>
                </c:pt>
                <c:pt idx="54" formatCode="0">
                  <c:v>533.68399999999997</c:v>
                </c:pt>
                <c:pt idx="55" formatCode="0">
                  <c:v>749.72</c:v>
                </c:pt>
                <c:pt idx="56" formatCode="0">
                  <c:v>1442.7529999999999</c:v>
                </c:pt>
                <c:pt idx="57" formatCode="0">
                  <c:v>756</c:v>
                </c:pt>
                <c:pt idx="58" formatCode="0">
                  <c:v>813.23699999999997</c:v>
                </c:pt>
                <c:pt idx="59" formatCode="0">
                  <c:v>750.69799999999998</c:v>
                </c:pt>
                <c:pt idx="60" formatCode="0">
                  <c:v>897.51800000000003</c:v>
                </c:pt>
                <c:pt idx="61" formatCode="0">
                  <c:v>650</c:v>
                </c:pt>
                <c:pt idx="62" formatCode="0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E2-4145-9A57-67F50BE55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Hatchery</c:v>
                </c:pt>
              </c:strCache>
            </c:strRef>
          </c:tx>
          <c:invertIfNegative val="0"/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6E2-4145-9A57-67F50BE55508}"/>
              </c:ext>
            </c:extLst>
          </c:dPt>
          <c:dPt>
            <c:idx val="6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6E2-4145-9A57-67F50BE55508}"/>
              </c:ext>
            </c:extLst>
          </c:dPt>
          <c:cat>
            <c:numRef>
              <c:f>Sheet1!$A$2:$A$64</c:f>
              <c:numCache>
                <c:formatCode>General</c:formatCode>
                <c:ptCount val="63"/>
                <c:pt idx="0">
                  <c:v>1954</c:v>
                </c:pt>
                <c:pt idx="1">
                  <c:v>1955</c:v>
                </c:pt>
                <c:pt idx="2">
                  <c:v>1956</c:v>
                </c:pt>
                <c:pt idx="3">
                  <c:v>1957</c:v>
                </c:pt>
                <c:pt idx="4">
                  <c:v>1958</c:v>
                </c:pt>
                <c:pt idx="5">
                  <c:v>1959</c:v>
                </c:pt>
                <c:pt idx="6">
                  <c:v>1960</c:v>
                </c:pt>
                <c:pt idx="7">
                  <c:v>1961</c:v>
                </c:pt>
                <c:pt idx="8">
                  <c:v>1962</c:v>
                </c:pt>
                <c:pt idx="9">
                  <c:v>1963</c:v>
                </c:pt>
                <c:pt idx="10">
                  <c:v>1964</c:v>
                </c:pt>
                <c:pt idx="11">
                  <c:v>1965</c:v>
                </c:pt>
                <c:pt idx="12">
                  <c:v>1966</c:v>
                </c:pt>
                <c:pt idx="13">
                  <c:v>1967</c:v>
                </c:pt>
                <c:pt idx="14">
                  <c:v>1968</c:v>
                </c:pt>
                <c:pt idx="15">
                  <c:v>1969</c:v>
                </c:pt>
                <c:pt idx="16">
                  <c:v>1970</c:v>
                </c:pt>
                <c:pt idx="17">
                  <c:v>1971</c:v>
                </c:pt>
                <c:pt idx="18">
                  <c:v>1972</c:v>
                </c:pt>
                <c:pt idx="19">
                  <c:v>1973</c:v>
                </c:pt>
                <c:pt idx="20">
                  <c:v>1974</c:v>
                </c:pt>
                <c:pt idx="21">
                  <c:v>1975</c:v>
                </c:pt>
                <c:pt idx="22">
                  <c:v>1976</c:v>
                </c:pt>
                <c:pt idx="23">
                  <c:v>1977</c:v>
                </c:pt>
                <c:pt idx="24">
                  <c:v>1978</c:v>
                </c:pt>
                <c:pt idx="25">
                  <c:v>1979</c:v>
                </c:pt>
                <c:pt idx="26">
                  <c:v>1980</c:v>
                </c:pt>
                <c:pt idx="27">
                  <c:v>1981</c:v>
                </c:pt>
                <c:pt idx="28">
                  <c:v>1982</c:v>
                </c:pt>
                <c:pt idx="29">
                  <c:v>1983</c:v>
                </c:pt>
                <c:pt idx="30">
                  <c:v>1984</c:v>
                </c:pt>
                <c:pt idx="31">
                  <c:v>1985</c:v>
                </c:pt>
                <c:pt idx="32">
                  <c:v>1986</c:v>
                </c:pt>
                <c:pt idx="33">
                  <c:v>1987</c:v>
                </c:pt>
                <c:pt idx="34">
                  <c:v>1988</c:v>
                </c:pt>
                <c:pt idx="35">
                  <c:v>1989</c:v>
                </c:pt>
                <c:pt idx="36">
                  <c:v>1990</c:v>
                </c:pt>
                <c:pt idx="37">
                  <c:v>1991</c:v>
                </c:pt>
                <c:pt idx="38">
                  <c:v>1992</c:v>
                </c:pt>
                <c:pt idx="39">
                  <c:v>1993</c:v>
                </c:pt>
                <c:pt idx="40">
                  <c:v>1994</c:v>
                </c:pt>
                <c:pt idx="41">
                  <c:v>1995</c:v>
                </c:pt>
                <c:pt idx="42">
                  <c:v>1996</c:v>
                </c:pt>
                <c:pt idx="43">
                  <c:v>1997</c:v>
                </c:pt>
                <c:pt idx="44">
                  <c:v>1998</c:v>
                </c:pt>
                <c:pt idx="45">
                  <c:v>1999</c:v>
                </c:pt>
                <c:pt idx="46">
                  <c:v>2000</c:v>
                </c:pt>
                <c:pt idx="47">
                  <c:v>2001</c:v>
                </c:pt>
                <c:pt idx="48">
                  <c:v>2002</c:v>
                </c:pt>
                <c:pt idx="49">
                  <c:v>2003</c:v>
                </c:pt>
                <c:pt idx="50">
                  <c:v>2004</c:v>
                </c:pt>
                <c:pt idx="51">
                  <c:v>2005</c:v>
                </c:pt>
                <c:pt idx="52">
                  <c:v>2006</c:v>
                </c:pt>
                <c:pt idx="53">
                  <c:v>2007</c:v>
                </c:pt>
                <c:pt idx="54">
                  <c:v>2008</c:v>
                </c:pt>
                <c:pt idx="55">
                  <c:v>2009</c:v>
                </c:pt>
                <c:pt idx="56">
                  <c:v>2010</c:v>
                </c:pt>
                <c:pt idx="57">
                  <c:v>2011</c:v>
                </c:pt>
                <c:pt idx="58">
                  <c:v>2012</c:v>
                </c:pt>
                <c:pt idx="59">
                  <c:v>2013</c:v>
                </c:pt>
                <c:pt idx="60">
                  <c:v>2014</c:v>
                </c:pt>
                <c:pt idx="61">
                  <c:v>2015</c:v>
                </c:pt>
                <c:pt idx="62">
                  <c:v>2016</c:v>
                </c:pt>
              </c:numCache>
            </c:numRef>
          </c:cat>
          <c:val>
            <c:numRef>
              <c:f>Sheet1!$C$2:$C$64</c:f>
              <c:numCache>
                <c:formatCode>General</c:formatCode>
                <c:ptCount val="63"/>
                <c:pt idx="31" formatCode="0">
                  <c:v>0</c:v>
                </c:pt>
                <c:pt idx="32" formatCode="0">
                  <c:v>0</c:v>
                </c:pt>
                <c:pt idx="33" formatCode="0">
                  <c:v>0</c:v>
                </c:pt>
                <c:pt idx="34" formatCode="0">
                  <c:v>19.29600000000001</c:v>
                </c:pt>
                <c:pt idx="35" formatCode="0">
                  <c:v>108.98360000000001</c:v>
                </c:pt>
                <c:pt idx="36" formatCode="0">
                  <c:v>253.69023999999999</c:v>
                </c:pt>
                <c:pt idx="37" formatCode="0">
                  <c:v>260.03499999999997</c:v>
                </c:pt>
                <c:pt idx="38" formatCode="0">
                  <c:v>281.25080000000003</c:v>
                </c:pt>
                <c:pt idx="39" formatCode="0">
                  <c:v>229.06534999999997</c:v>
                </c:pt>
                <c:pt idx="40" formatCode="0">
                  <c:v>41.631999999999998</c:v>
                </c:pt>
                <c:pt idx="41" formatCode="0">
                  <c:v>33</c:v>
                </c:pt>
                <c:pt idx="42" formatCode="0">
                  <c:v>80</c:v>
                </c:pt>
                <c:pt idx="43" formatCode="0">
                  <c:v>121.878</c:v>
                </c:pt>
                <c:pt idx="44" formatCode="0">
                  <c:v>55.113500000000002</c:v>
                </c:pt>
                <c:pt idx="45" formatCode="0">
                  <c:v>240.624</c:v>
                </c:pt>
                <c:pt idx="46" formatCode="0">
                  <c:v>255</c:v>
                </c:pt>
                <c:pt idx="47" formatCode="0">
                  <c:v>290</c:v>
                </c:pt>
                <c:pt idx="48" formatCode="0">
                  <c:v>654</c:v>
                </c:pt>
                <c:pt idx="49" formatCode="0">
                  <c:v>196</c:v>
                </c:pt>
                <c:pt idx="50" formatCode="0">
                  <c:v>172</c:v>
                </c:pt>
                <c:pt idx="51" formatCode="0">
                  <c:v>131.36700000000002</c:v>
                </c:pt>
                <c:pt idx="52" formatCode="0">
                  <c:v>113.42999999999999</c:v>
                </c:pt>
                <c:pt idx="53" formatCode="0">
                  <c:v>146.10000000000002</c:v>
                </c:pt>
                <c:pt idx="54" formatCode="0">
                  <c:v>657.31600000000003</c:v>
                </c:pt>
                <c:pt idx="55" formatCode="0">
                  <c:v>1110.28</c:v>
                </c:pt>
                <c:pt idx="56" formatCode="0">
                  <c:v>1080.2470000000001</c:v>
                </c:pt>
                <c:pt idx="57" formatCode="0">
                  <c:v>544</c:v>
                </c:pt>
                <c:pt idx="58" formatCode="0">
                  <c:v>421.76300000000003</c:v>
                </c:pt>
                <c:pt idx="59" formatCode="0">
                  <c:v>364.30200000000002</c:v>
                </c:pt>
                <c:pt idx="60" formatCode="0">
                  <c:v>188.482</c:v>
                </c:pt>
                <c:pt idx="61" formatCode="0">
                  <c:v>450</c:v>
                </c:pt>
                <c:pt idx="62" formatCode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E2-4145-9A57-67F50BE55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15389184"/>
        <c:axId val="115391104"/>
      </c:barChart>
      <c:catAx>
        <c:axId val="11538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Return Year</a:t>
                </a:r>
              </a:p>
            </c:rich>
          </c:tx>
          <c:layout>
            <c:manualLayout>
              <c:xMode val="edge"/>
              <c:yMode val="edge"/>
              <c:x val="0.47665519965344139"/>
              <c:y val="0.92161072327299298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15391104"/>
        <c:crosses val="autoZero"/>
        <c:auto val="1"/>
        <c:lblAlgn val="ctr"/>
        <c:lblOffset val="100"/>
        <c:noMultiLvlLbl val="0"/>
      </c:catAx>
      <c:valAx>
        <c:axId val="115391104"/>
        <c:scaling>
          <c:orientation val="minMax"/>
          <c:max val="26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Estimated Number of Fish</a:t>
                </a:r>
              </a:p>
            </c:rich>
          </c:tx>
          <c:layout>
            <c:manualLayout>
              <c:xMode val="edge"/>
              <c:yMode val="edge"/>
              <c:x val="1.6181229773462784E-3"/>
              <c:y val="8.6457301729036443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15389184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5726817521596208"/>
          <c:y val="9.0837121519603867E-2"/>
          <c:w val="0.16611421145172386"/>
          <c:h val="0.15036488351327221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8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664-4543-89FC-AFE7119F89C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64-4543-89FC-AFE7119F89C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ED6-4B2E-8B6C-1736FF4BA468}"/>
              </c:ext>
            </c:extLst>
          </c:dPt>
          <c:dLbls>
            <c:dLbl>
              <c:idx val="0"/>
              <c:layout>
                <c:manualLayout>
                  <c:x val="3.3126275882181394E-2"/>
                  <c:y val="-8.12525615471871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64-4543-89FC-AFE7119F89C1}"/>
                </c:ext>
              </c:extLst>
            </c:dLbl>
            <c:dLbl>
              <c:idx val="1"/>
              <c:layout>
                <c:manualLayout>
                  <c:x val="-0.23533391659375916"/>
                  <c:y val="-3.478737705997374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64-4543-89FC-AFE7119F89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'Program Admin  and project cost'!$F$19:$F$21</c:f>
              <c:strCache>
                <c:ptCount val="3"/>
                <c:pt idx="0">
                  <c:v>Personnel Suplies &amp; Equipment</c:v>
                </c:pt>
                <c:pt idx="1">
                  <c:v>Feasability/ Designs/CHaMP Subcontracts</c:v>
                </c:pt>
                <c:pt idx="2">
                  <c:v>Restoration Implementation Projects</c:v>
                </c:pt>
              </c:strCache>
            </c:strRef>
          </c:cat>
          <c:val>
            <c:numRef>
              <c:f>'Program Admin  and project cost'!$G$19:$G$21</c:f>
              <c:numCache>
                <c:formatCode>"$"#,##0</c:formatCode>
                <c:ptCount val="3"/>
                <c:pt idx="0">
                  <c:v>851239</c:v>
                </c:pt>
                <c:pt idx="1">
                  <c:v>287058</c:v>
                </c:pt>
                <c:pt idx="2">
                  <c:v>7732937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4-4543-89FC-AFE7119F89C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9348012054048795"/>
          <c:y val="8.2229680025023705E-2"/>
          <c:w val="6.5198794595120266E-3"/>
          <c:h val="0.3031714545623960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5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8888888888889"/>
          <c:y val="0.11083822981341834"/>
          <c:w val="0.81388888888888888"/>
          <c:h val="0.7863799351365067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D18-4395-A156-647401A1ADB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D18-4395-A156-647401A1ADB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D18-4395-A156-647401A1ADB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7E9-4F3D-91F5-92DE57B3BACF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7E9-4F3D-91F5-92DE57B3BACF}"/>
              </c:ext>
            </c:extLst>
          </c:dPt>
          <c:dLbls>
            <c:dLbl>
              <c:idx val="0"/>
              <c:layout>
                <c:manualLayout>
                  <c:x val="0.2295194663167103"/>
                  <c:y val="-2.99295065458207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18-4395-A156-647401A1ADB5}"/>
                </c:ext>
              </c:extLst>
            </c:dLbl>
            <c:dLbl>
              <c:idx val="1"/>
              <c:layout>
                <c:manualLayout>
                  <c:x val="-0.14774759405074367"/>
                  <c:y val="-3.53339518360809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18-4395-A156-647401A1ADB5}"/>
                </c:ext>
              </c:extLst>
            </c:dLbl>
            <c:dLbl>
              <c:idx val="2"/>
              <c:layout>
                <c:manualLayout>
                  <c:x val="-3.7834645669291337E-3"/>
                  <c:y val="0.1024078787734614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18-4395-A156-647401A1A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'Program Admin  and project cost'!$F$19:$F$23</c:f>
              <c:strCache>
                <c:ptCount val="5"/>
                <c:pt idx="0">
                  <c:v>Personnel Suplies &amp; Equipment</c:v>
                </c:pt>
                <c:pt idx="1">
                  <c:v>Feasability/ Designs/CHaMP Subcontracts</c:v>
                </c:pt>
                <c:pt idx="2">
                  <c:v>Restoration Implementation Projects</c:v>
                </c:pt>
                <c:pt idx="3">
                  <c:v>Admin Match</c:v>
                </c:pt>
                <c:pt idx="4">
                  <c:v>Habitat Project Match</c:v>
                </c:pt>
              </c:strCache>
            </c:strRef>
          </c:cat>
          <c:val>
            <c:numRef>
              <c:f>'Program Admin  and project cost'!$G$19:$G$23</c:f>
              <c:numCache>
                <c:formatCode>"$"#,##0</c:formatCode>
                <c:ptCount val="5"/>
                <c:pt idx="0">
                  <c:v>851239</c:v>
                </c:pt>
                <c:pt idx="1">
                  <c:v>287058</c:v>
                </c:pt>
                <c:pt idx="2">
                  <c:v>7732937</c:v>
                </c:pt>
                <c:pt idx="3">
                  <c:v>62587</c:v>
                </c:pt>
                <c:pt idx="4">
                  <c:v>2947509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18-4395-A156-647401A1A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1961699232040668E-3"/>
          <c:y val="0.97357770484005124"/>
          <c:w val="4.3556916496549039E-2"/>
          <c:h val="2.6422295159948758E-2"/>
        </c:manualLayout>
      </c:layout>
      <c:overlay val="1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56FBDE-C4D9-41E1-B007-7D054272658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629419-C61E-475C-B7BC-8A4ACA1E004C}">
      <dgm:prSet custT="1"/>
      <dgm:spPr>
        <a:xfrm>
          <a:off x="3075075" y="2358336"/>
          <a:ext cx="1682877" cy="1682877"/>
        </a:xfr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3200" b="1" i="1" baseline="-25000" dirty="0" smtClean="0">
              <a:solidFill>
                <a:schemeClr val="bg1"/>
              </a:solidFill>
              <a:latin typeface="+mj-lt"/>
              <a:ea typeface="+mn-ea"/>
              <a:cs typeface="Courier New" panose="02070309020205020404" pitchFamily="49" charset="0"/>
            </a:rPr>
            <a:t>Tucannon Implementation Partners</a:t>
          </a:r>
        </a:p>
        <a:p>
          <a:pPr>
            <a:spcAft>
              <a:spcPts val="0"/>
            </a:spcAft>
          </a:pPr>
          <a:endParaRPr lang="en-US" sz="1600" i="1" baseline="-25000" dirty="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822F2259-9308-404E-A569-4C9774D295A6}" type="parTrans" cxnId="{8CE7BFE4-B57E-494C-BF1A-E78972B0BAA4}">
      <dgm:prSet/>
      <dgm:spPr/>
      <dgm:t>
        <a:bodyPr/>
        <a:lstStyle/>
        <a:p>
          <a:endParaRPr lang="en-US"/>
        </a:p>
      </dgm:t>
    </dgm:pt>
    <dgm:pt modelId="{3AAD880E-6722-473D-90A0-487399EE455A}" type="sibTrans" cxnId="{8CE7BFE4-B57E-494C-BF1A-E78972B0BAA4}">
      <dgm:prSet/>
      <dgm:spPr/>
      <dgm:t>
        <a:bodyPr/>
        <a:lstStyle/>
        <a:p>
          <a:endParaRPr lang="en-US"/>
        </a:p>
      </dgm:t>
    </dgm:pt>
    <dgm:pt modelId="{35C89D51-1E2B-49E6-B703-733FE61D4BD4}">
      <dgm:prSet custT="1"/>
      <dgm:spPr>
        <a:xfrm>
          <a:off x="2783256" y="-288544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Snake River Salmon Recovery Board (SRSRB)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209F4600-34FE-41B3-89EE-EB39EB05EFFD}" type="parTrans" cxnId="{3F4181FD-C0CB-4489-9434-8CBE73DEA8DA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13E4F0A9-2850-4BC4-8287-B2BC1E924CA5}" type="sibTrans" cxnId="{3F4181FD-C0CB-4489-9434-8CBE73DEA8DA}">
      <dgm:prSet/>
      <dgm:spPr/>
      <dgm:t>
        <a:bodyPr/>
        <a:lstStyle/>
        <a:p>
          <a:endParaRPr lang="en-US"/>
        </a:p>
      </dgm:t>
    </dgm:pt>
    <dgm:pt modelId="{06DC5D07-9C62-40C3-A981-B12015DEF771}">
      <dgm:prSet custT="1"/>
      <dgm:spPr>
        <a:xfrm>
          <a:off x="4822798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Columbia  Conservation District (CCD)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B883B5ED-CB07-4567-A0F5-CF07BB9B47C1}" type="parTrans" cxnId="{5DEE56D9-48FB-4F69-A125-7F4CB9151230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74414739-0A69-4455-B10A-A8473C63CC29}" type="sibTrans" cxnId="{5DEE56D9-48FB-4F69-A125-7F4CB9151230}">
      <dgm:prSet/>
      <dgm:spPr/>
      <dgm:t>
        <a:bodyPr/>
        <a:lstStyle/>
        <a:p>
          <a:endParaRPr lang="en-US"/>
        </a:p>
      </dgm:t>
    </dgm:pt>
    <dgm:pt modelId="{B0629E1E-582B-4190-846A-4AFF177AA64E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Washington Department of Fish and Wildlife (WDFW)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AF4F88A2-7E96-43B2-B99C-51C2E9206A93}" type="parTrans" cxnId="{8ED31E8A-A210-48E5-B261-7F2040F2FD97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C888EBE1-56C2-4F5A-9DC2-67F92870ED9E}" type="sibTrans" cxnId="{8ED31E8A-A210-48E5-B261-7F2040F2FD97}">
      <dgm:prSet/>
      <dgm:spPr/>
      <dgm:t>
        <a:bodyPr/>
        <a:lstStyle/>
        <a:p>
          <a:endParaRPr lang="en-US"/>
        </a:p>
      </dgm:t>
    </dgm:pt>
    <dgm:pt modelId="{501165C7-45C3-4979-AADF-C0B0B1B87595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Confederated Tribes of the Umatilla Indian Reservation (CTUIR)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489B9423-B2EB-4E72-8273-69898B419227}" type="parTrans" cxnId="{D03459B5-9990-49CA-8042-E50CF68B55F9}">
      <dgm:prSet/>
      <dgm:spPr>
        <a:solidFill>
          <a:schemeClr val="bg1"/>
        </a:solidFill>
        <a:ln>
          <a:solidFill>
            <a:schemeClr val="bg1"/>
          </a:solidFill>
        </a:ln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0FB16E6-63F7-4745-A3B6-243D0426541C}" type="sibTrans" cxnId="{D03459B5-9990-49CA-8042-E50CF68B55F9}">
      <dgm:prSet/>
      <dgm:spPr/>
      <dgm:t>
        <a:bodyPr/>
        <a:lstStyle/>
        <a:p>
          <a:endParaRPr lang="en-US"/>
        </a:p>
      </dgm:t>
    </dgm:pt>
    <dgm:pt modelId="{75ECC856-FB2B-46A1-AF44-02D03B0BF30A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Nez Perce Tribe (NPT)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3DA43A01-7A00-4F31-A1AC-B0F9FCCE6FA9}" type="parTrans" cxnId="{F9D0298D-57B2-410F-A02B-44C77D668F36}">
      <dgm:prSet/>
      <dgm:spPr>
        <a:solidFill>
          <a:schemeClr val="bg1"/>
        </a:solidFill>
        <a:ln>
          <a:solidFill>
            <a:schemeClr val="bg1"/>
          </a:solidFill>
        </a:ln>
        <a:scene3d>
          <a:camera prst="orthographicFront">
            <a:rot lat="0" lon="0" rev="105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9FD86E7-CE45-4A76-8D98-84E60ED4287A}" type="sibTrans" cxnId="{F9D0298D-57B2-410F-A02B-44C77D668F36}">
      <dgm:prSet/>
      <dgm:spPr/>
      <dgm:t>
        <a:bodyPr/>
        <a:lstStyle/>
        <a:p>
          <a:endParaRPr lang="en-US"/>
        </a:p>
      </dgm:t>
    </dgm:pt>
    <dgm:pt modelId="{FB6CE4C7-47C7-4D7D-AB32-1C425D34C8B6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Landowners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E8C59229-5112-49D6-92FA-7DC0188EAEF4}" type="parTrans" cxnId="{BC8D17AF-8148-4BAB-900C-053F6BDDB9F0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F211CEF5-C0A0-4A9E-9889-718FE2BAAC50}" type="sibTrans" cxnId="{BC8D17AF-8148-4BAB-900C-053F6BDDB9F0}">
      <dgm:prSet/>
      <dgm:spPr/>
      <dgm:t>
        <a:bodyPr/>
        <a:lstStyle/>
        <a:p>
          <a:endParaRPr lang="en-US"/>
        </a:p>
      </dgm:t>
    </dgm:pt>
    <dgm:pt modelId="{B01BB4CA-6EC5-49DC-AF0B-AA6FF344F069}" type="pres">
      <dgm:prSet presAssocID="{1D56FBDE-C4D9-41E1-B007-7D05427265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95F4DF-88D9-4707-A4E2-7C8E7AE8DB1E}" type="pres">
      <dgm:prSet presAssocID="{D6629419-C61E-475C-B7BC-8A4ACA1E004C}" presName="centerShape" presStyleLbl="node0" presStyleIdx="0" presStyleCnt="1" custScaleX="214488" custScaleY="118010" custLinFactNeighborX="-1027" custLinFactNeighborY="-5280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AE4D0D83-0BE1-431C-AC3D-4561426F6A71}" type="pres">
      <dgm:prSet presAssocID="{209F4600-34FE-41B3-89EE-EB39EB05EFFD}" presName="parTrans" presStyleLbl="sibTrans2D1" presStyleIdx="0" presStyleCnt="6" custScaleX="156503" custScaleY="54711"/>
      <dgm:spPr>
        <a:xfrm rot="16200000">
          <a:off x="3758764" y="2017337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9BA66E4-1BD1-46EC-94EE-62325C5B6F4F}" type="pres">
      <dgm:prSet presAssocID="{209F4600-34FE-41B3-89EE-EB39EB05EFF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37A8462-15B9-4259-88BD-534D96F90592}" type="pres">
      <dgm:prSet presAssocID="{35C89D51-1E2B-49E6-B703-733FE61D4BD4}" presName="node" presStyleLbl="node1" presStyleIdx="0" presStyleCnt="6" custScaleX="142659" custScaleY="8853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35DD5151-FE28-4779-905B-4E464A510552}" type="pres">
      <dgm:prSet presAssocID="{B883B5ED-CB07-4567-A0F5-CF07BB9B47C1}" presName="parTrans" presStyleLbl="sibTrans2D1" presStyleIdx="1" presStyleCnt="6" custScaleX="156503" custScaleY="54711"/>
      <dgm:spPr>
        <a:xfrm rot="1800000">
          <a:off x="4647233" y="3556210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6E26285-E565-460E-AB86-D1D09FA0643C}" type="pres">
      <dgm:prSet presAssocID="{B883B5ED-CB07-4567-A0F5-CF07BB9B47C1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3C827475-95EC-437F-A773-B9D28789CF6E}" type="pres">
      <dgm:prSet presAssocID="{06DC5D07-9C62-40C3-A981-B12015DEF771}" presName="node" presStyleLbl="node1" presStyleIdx="1" presStyleCnt="6" custScaleX="140218" custScaleY="94488" custRadScaleRad="152822" custRadScaleInc="275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FB217DCC-6799-412A-A776-BB926493FED4}" type="pres">
      <dgm:prSet presAssocID="{AF4F88A2-7E96-43B2-B99C-51C2E9206A93}" presName="parTrans" presStyleLbl="sibTrans2D1" presStyleIdx="2" presStyleCnt="6" custScaleX="156503" custScaleY="54711"/>
      <dgm:spPr>
        <a:xfrm rot="9000000">
          <a:off x="2870295" y="3556210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C3EBBDDB-C65E-4CC0-9750-5AE7BF52E468}" type="pres">
      <dgm:prSet presAssocID="{AF4F88A2-7E96-43B2-B99C-51C2E9206A9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A03A08E-52BA-41BA-AD71-20AB0B9D9A0C}" type="pres">
      <dgm:prSet presAssocID="{B0629E1E-582B-4190-846A-4AFF177AA64E}" presName="node" presStyleLbl="node1" presStyleIdx="2" presStyleCnt="6" custScaleX="147849" custScaleY="94488" custRadScaleRad="140221" custRadScaleInc="-273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52AE3B9B-7852-415B-AE2B-7BBFAAB28596}" type="pres">
      <dgm:prSet presAssocID="{489B9423-B2EB-4E72-8273-69898B419227}" presName="parTrans" presStyleLbl="sibTrans2D1" presStyleIdx="3" presStyleCnt="6" custScaleX="177559" custScaleY="61956"/>
      <dgm:spPr/>
      <dgm:t>
        <a:bodyPr/>
        <a:lstStyle/>
        <a:p>
          <a:endParaRPr lang="en-US"/>
        </a:p>
      </dgm:t>
    </dgm:pt>
    <dgm:pt modelId="{9C7F129B-A2C5-4902-BD48-2E405B4AA9DA}" type="pres">
      <dgm:prSet presAssocID="{489B9423-B2EB-4E72-8273-69898B41922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3708501C-C3B7-4BB1-958C-6FF1E9CF2D41}" type="pres">
      <dgm:prSet presAssocID="{501165C7-45C3-4979-AADF-C0B0B1B87595}" presName="node" presStyleLbl="node1" presStyleIdx="3" presStyleCnt="6" custScaleX="161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2BF3C9-06C5-4948-B835-CC2F3AD52E6B}" type="pres">
      <dgm:prSet presAssocID="{E8C59229-5112-49D6-92FA-7DC0188EAEF4}" presName="parTrans" presStyleLbl="sibTrans2D1" presStyleIdx="4" presStyleCnt="6" custAng="13868390" custFlipVert="1" custScaleY="44669"/>
      <dgm:spPr/>
      <dgm:t>
        <a:bodyPr/>
        <a:lstStyle/>
        <a:p>
          <a:endParaRPr lang="en-US"/>
        </a:p>
      </dgm:t>
    </dgm:pt>
    <dgm:pt modelId="{067CB589-B456-480A-B22C-334455378352}" type="pres">
      <dgm:prSet presAssocID="{E8C59229-5112-49D6-92FA-7DC0188EAEF4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F716AD9C-39E7-40BD-9E98-2D7436F0355F}" type="pres">
      <dgm:prSet presAssocID="{FB6CE4C7-47C7-4D7D-AB32-1C425D34C8B6}" presName="node" presStyleLbl="node1" presStyleIdx="4" presStyleCnt="6" custRadScaleRad="146036" custRadScaleInc="47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DCD90-F673-4A79-BE4F-B726878BB8C2}" type="pres">
      <dgm:prSet presAssocID="{3DA43A01-7A00-4F31-A1AC-B0F9FCCE6FA9}" presName="parTrans" presStyleLbl="sibTrans2D1" presStyleIdx="5" presStyleCnt="6" custScaleX="182275" custScaleY="47618" custLinFactNeighborX="-17727" custLinFactNeighborY="1753"/>
      <dgm:spPr/>
      <dgm:t>
        <a:bodyPr/>
        <a:lstStyle/>
        <a:p>
          <a:endParaRPr lang="en-US"/>
        </a:p>
      </dgm:t>
    </dgm:pt>
    <dgm:pt modelId="{703A598B-C79D-4076-B08F-DD65E5C5D295}" type="pres">
      <dgm:prSet presAssocID="{3DA43A01-7A00-4F31-A1AC-B0F9FCCE6FA9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D98DE2BD-E8B0-491D-88AD-547F4996A8FF}" type="pres">
      <dgm:prSet presAssocID="{75ECC856-FB2B-46A1-AF44-02D03B0BF30A}" presName="node" presStyleLbl="node1" presStyleIdx="5" presStyleCnt="6" custRadScaleRad="156494" custRadScaleInc="3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0298D-57B2-410F-A02B-44C77D668F36}" srcId="{D6629419-C61E-475C-B7BC-8A4ACA1E004C}" destId="{75ECC856-FB2B-46A1-AF44-02D03B0BF30A}" srcOrd="5" destOrd="0" parTransId="{3DA43A01-7A00-4F31-A1AC-B0F9FCCE6FA9}" sibTransId="{E9FD86E7-CE45-4A76-8D98-84E60ED4287A}"/>
    <dgm:cxn modelId="{8CE7BFE4-B57E-494C-BF1A-E78972B0BAA4}" srcId="{1D56FBDE-C4D9-41E1-B007-7D054272658F}" destId="{D6629419-C61E-475C-B7BC-8A4ACA1E004C}" srcOrd="0" destOrd="0" parTransId="{822F2259-9308-404E-A569-4C9774D295A6}" sibTransId="{3AAD880E-6722-473D-90A0-487399EE455A}"/>
    <dgm:cxn modelId="{3E51F68B-0E4F-4394-975E-808A58AE0693}" type="presOf" srcId="{75ECC856-FB2B-46A1-AF44-02D03B0BF30A}" destId="{D98DE2BD-E8B0-491D-88AD-547F4996A8FF}" srcOrd="0" destOrd="0" presId="urn:microsoft.com/office/officeart/2005/8/layout/radial5"/>
    <dgm:cxn modelId="{8ED31E8A-A210-48E5-B261-7F2040F2FD97}" srcId="{D6629419-C61E-475C-B7BC-8A4ACA1E004C}" destId="{B0629E1E-582B-4190-846A-4AFF177AA64E}" srcOrd="2" destOrd="0" parTransId="{AF4F88A2-7E96-43B2-B99C-51C2E9206A93}" sibTransId="{C888EBE1-56C2-4F5A-9DC2-67F92870ED9E}"/>
    <dgm:cxn modelId="{6EB41307-6E0B-4086-820D-999375D493BA}" type="presOf" srcId="{1D56FBDE-C4D9-41E1-B007-7D054272658F}" destId="{B01BB4CA-6EC5-49DC-AF0B-AA6FF344F069}" srcOrd="0" destOrd="0" presId="urn:microsoft.com/office/officeart/2005/8/layout/radial5"/>
    <dgm:cxn modelId="{4A65F355-C59A-48FD-9D5B-14C3D91E9A2D}" type="presOf" srcId="{B883B5ED-CB07-4567-A0F5-CF07BB9B47C1}" destId="{A6E26285-E565-460E-AB86-D1D09FA0643C}" srcOrd="1" destOrd="0" presId="urn:microsoft.com/office/officeart/2005/8/layout/radial5"/>
    <dgm:cxn modelId="{0DE1CD81-BE80-479A-B742-A1817B5D4E9E}" type="presOf" srcId="{489B9423-B2EB-4E72-8273-69898B419227}" destId="{9C7F129B-A2C5-4902-BD48-2E405B4AA9DA}" srcOrd="1" destOrd="0" presId="urn:microsoft.com/office/officeart/2005/8/layout/radial5"/>
    <dgm:cxn modelId="{B4BC43FD-BDD4-4EB9-B1B3-430642810740}" type="presOf" srcId="{501165C7-45C3-4979-AADF-C0B0B1B87595}" destId="{3708501C-C3B7-4BB1-958C-6FF1E9CF2D41}" srcOrd="0" destOrd="0" presId="urn:microsoft.com/office/officeart/2005/8/layout/radial5"/>
    <dgm:cxn modelId="{BE329571-CF71-4368-B160-8BAE2B400573}" type="presOf" srcId="{B0629E1E-582B-4190-846A-4AFF177AA64E}" destId="{1A03A08E-52BA-41BA-AD71-20AB0B9D9A0C}" srcOrd="0" destOrd="0" presId="urn:microsoft.com/office/officeart/2005/8/layout/radial5"/>
    <dgm:cxn modelId="{70CA31AE-9390-461C-95A3-4C43EC88B5F9}" type="presOf" srcId="{E8C59229-5112-49D6-92FA-7DC0188EAEF4}" destId="{067CB589-B456-480A-B22C-334455378352}" srcOrd="1" destOrd="0" presId="urn:microsoft.com/office/officeart/2005/8/layout/radial5"/>
    <dgm:cxn modelId="{3B488AA6-F78C-4600-9F26-29678356B9FA}" type="presOf" srcId="{B883B5ED-CB07-4567-A0F5-CF07BB9B47C1}" destId="{35DD5151-FE28-4779-905B-4E464A510552}" srcOrd="0" destOrd="0" presId="urn:microsoft.com/office/officeart/2005/8/layout/radial5"/>
    <dgm:cxn modelId="{5DEE56D9-48FB-4F69-A125-7F4CB9151230}" srcId="{D6629419-C61E-475C-B7BC-8A4ACA1E004C}" destId="{06DC5D07-9C62-40C3-A981-B12015DEF771}" srcOrd="1" destOrd="0" parTransId="{B883B5ED-CB07-4567-A0F5-CF07BB9B47C1}" sibTransId="{74414739-0A69-4455-B10A-A8473C63CC29}"/>
    <dgm:cxn modelId="{3184DBD6-6FDB-4922-A917-F840160E421D}" type="presOf" srcId="{209F4600-34FE-41B3-89EE-EB39EB05EFFD}" destId="{AE4D0D83-0BE1-431C-AC3D-4561426F6A71}" srcOrd="0" destOrd="0" presId="urn:microsoft.com/office/officeart/2005/8/layout/radial5"/>
    <dgm:cxn modelId="{34732027-9621-4B67-A1A9-04CD145D7149}" type="presOf" srcId="{489B9423-B2EB-4E72-8273-69898B419227}" destId="{52AE3B9B-7852-415B-AE2B-7BBFAAB28596}" srcOrd="0" destOrd="0" presId="urn:microsoft.com/office/officeart/2005/8/layout/radial5"/>
    <dgm:cxn modelId="{1AFD9817-22E8-45F2-BC02-D042C416DD69}" type="presOf" srcId="{209F4600-34FE-41B3-89EE-EB39EB05EFFD}" destId="{89BA66E4-1BD1-46EC-94EE-62325C5B6F4F}" srcOrd="1" destOrd="0" presId="urn:microsoft.com/office/officeart/2005/8/layout/radial5"/>
    <dgm:cxn modelId="{13249D0F-345B-40C5-ABE6-9B6B034D5FA9}" type="presOf" srcId="{E8C59229-5112-49D6-92FA-7DC0188EAEF4}" destId="{C92BF3C9-06C5-4948-B835-CC2F3AD52E6B}" srcOrd="0" destOrd="0" presId="urn:microsoft.com/office/officeart/2005/8/layout/radial5"/>
    <dgm:cxn modelId="{6A33B92C-D5C4-4418-959B-6080BF74FFD8}" type="presOf" srcId="{D6629419-C61E-475C-B7BC-8A4ACA1E004C}" destId="{7995F4DF-88D9-4707-A4E2-7C8E7AE8DB1E}" srcOrd="0" destOrd="0" presId="urn:microsoft.com/office/officeart/2005/8/layout/radial5"/>
    <dgm:cxn modelId="{60474863-1CD2-4AE1-A58A-4383125F50DC}" type="presOf" srcId="{AF4F88A2-7E96-43B2-B99C-51C2E9206A93}" destId="{C3EBBDDB-C65E-4CC0-9750-5AE7BF52E468}" srcOrd="1" destOrd="0" presId="urn:microsoft.com/office/officeart/2005/8/layout/radial5"/>
    <dgm:cxn modelId="{7F8885AB-2314-4F1F-BBFA-0373D24BFB5B}" type="presOf" srcId="{3DA43A01-7A00-4F31-A1AC-B0F9FCCE6FA9}" destId="{78DDCD90-F673-4A79-BE4F-B726878BB8C2}" srcOrd="0" destOrd="0" presId="urn:microsoft.com/office/officeart/2005/8/layout/radial5"/>
    <dgm:cxn modelId="{2BD85CB0-CDA8-4C94-9859-E3C533C67119}" type="presOf" srcId="{FB6CE4C7-47C7-4D7D-AB32-1C425D34C8B6}" destId="{F716AD9C-39E7-40BD-9E98-2D7436F0355F}" srcOrd="0" destOrd="0" presId="urn:microsoft.com/office/officeart/2005/8/layout/radial5"/>
    <dgm:cxn modelId="{5354C8D8-11DD-4980-A6BA-674665F25A62}" type="presOf" srcId="{3DA43A01-7A00-4F31-A1AC-B0F9FCCE6FA9}" destId="{703A598B-C79D-4076-B08F-DD65E5C5D295}" srcOrd="1" destOrd="0" presId="urn:microsoft.com/office/officeart/2005/8/layout/radial5"/>
    <dgm:cxn modelId="{D03459B5-9990-49CA-8042-E50CF68B55F9}" srcId="{D6629419-C61E-475C-B7BC-8A4ACA1E004C}" destId="{501165C7-45C3-4979-AADF-C0B0B1B87595}" srcOrd="3" destOrd="0" parTransId="{489B9423-B2EB-4E72-8273-69898B419227}" sibTransId="{E0FB16E6-63F7-4745-A3B6-243D0426541C}"/>
    <dgm:cxn modelId="{F0E18FB6-9BB1-4E6F-89A4-E0E07F81DA83}" type="presOf" srcId="{06DC5D07-9C62-40C3-A981-B12015DEF771}" destId="{3C827475-95EC-437F-A773-B9D28789CF6E}" srcOrd="0" destOrd="0" presId="urn:microsoft.com/office/officeart/2005/8/layout/radial5"/>
    <dgm:cxn modelId="{3F4181FD-C0CB-4489-9434-8CBE73DEA8DA}" srcId="{D6629419-C61E-475C-B7BC-8A4ACA1E004C}" destId="{35C89D51-1E2B-49E6-B703-733FE61D4BD4}" srcOrd="0" destOrd="0" parTransId="{209F4600-34FE-41B3-89EE-EB39EB05EFFD}" sibTransId="{13E4F0A9-2850-4BC4-8287-B2BC1E924CA5}"/>
    <dgm:cxn modelId="{C9914DD1-D8CE-4512-B560-A71B216566F8}" type="presOf" srcId="{AF4F88A2-7E96-43B2-B99C-51C2E9206A93}" destId="{FB217DCC-6799-412A-A776-BB926493FED4}" srcOrd="0" destOrd="0" presId="urn:microsoft.com/office/officeart/2005/8/layout/radial5"/>
    <dgm:cxn modelId="{BC8D17AF-8148-4BAB-900C-053F6BDDB9F0}" srcId="{D6629419-C61E-475C-B7BC-8A4ACA1E004C}" destId="{FB6CE4C7-47C7-4D7D-AB32-1C425D34C8B6}" srcOrd="4" destOrd="0" parTransId="{E8C59229-5112-49D6-92FA-7DC0188EAEF4}" sibTransId="{F211CEF5-C0A0-4A9E-9889-718FE2BAAC50}"/>
    <dgm:cxn modelId="{B0EE4708-A584-4C9D-B412-D89DB7D0EFFD}" type="presOf" srcId="{35C89D51-1E2B-49E6-B703-733FE61D4BD4}" destId="{637A8462-15B9-4259-88BD-534D96F90592}" srcOrd="0" destOrd="0" presId="urn:microsoft.com/office/officeart/2005/8/layout/radial5"/>
    <dgm:cxn modelId="{0498CA76-2E2C-47F6-9874-FBDC8D9BB835}" type="presParOf" srcId="{B01BB4CA-6EC5-49DC-AF0B-AA6FF344F069}" destId="{7995F4DF-88D9-4707-A4E2-7C8E7AE8DB1E}" srcOrd="0" destOrd="0" presId="urn:microsoft.com/office/officeart/2005/8/layout/radial5"/>
    <dgm:cxn modelId="{320A3BEB-5A0B-4483-8862-3D5945EB327F}" type="presParOf" srcId="{B01BB4CA-6EC5-49DC-AF0B-AA6FF344F069}" destId="{AE4D0D83-0BE1-431C-AC3D-4561426F6A71}" srcOrd="1" destOrd="0" presId="urn:microsoft.com/office/officeart/2005/8/layout/radial5"/>
    <dgm:cxn modelId="{C1BCCDCE-7949-479E-90FF-844FB144FCAD}" type="presParOf" srcId="{AE4D0D83-0BE1-431C-AC3D-4561426F6A71}" destId="{89BA66E4-1BD1-46EC-94EE-62325C5B6F4F}" srcOrd="0" destOrd="0" presId="urn:microsoft.com/office/officeart/2005/8/layout/radial5"/>
    <dgm:cxn modelId="{8C59F732-5946-49E0-B744-121C85EF4949}" type="presParOf" srcId="{B01BB4CA-6EC5-49DC-AF0B-AA6FF344F069}" destId="{637A8462-15B9-4259-88BD-534D96F90592}" srcOrd="2" destOrd="0" presId="urn:microsoft.com/office/officeart/2005/8/layout/radial5"/>
    <dgm:cxn modelId="{CBBFCB32-53B3-406B-948F-E845CAAB9AAD}" type="presParOf" srcId="{B01BB4CA-6EC5-49DC-AF0B-AA6FF344F069}" destId="{35DD5151-FE28-4779-905B-4E464A510552}" srcOrd="3" destOrd="0" presId="urn:microsoft.com/office/officeart/2005/8/layout/radial5"/>
    <dgm:cxn modelId="{BDBC1C50-DB69-4268-9EF4-C9C37AE4BFB5}" type="presParOf" srcId="{35DD5151-FE28-4779-905B-4E464A510552}" destId="{A6E26285-E565-460E-AB86-D1D09FA0643C}" srcOrd="0" destOrd="0" presId="urn:microsoft.com/office/officeart/2005/8/layout/radial5"/>
    <dgm:cxn modelId="{6F109C7F-0C73-4536-B9B4-F76358653CE4}" type="presParOf" srcId="{B01BB4CA-6EC5-49DC-AF0B-AA6FF344F069}" destId="{3C827475-95EC-437F-A773-B9D28789CF6E}" srcOrd="4" destOrd="0" presId="urn:microsoft.com/office/officeart/2005/8/layout/radial5"/>
    <dgm:cxn modelId="{863747EC-0D9F-46FD-8D6A-D718C95EC2BD}" type="presParOf" srcId="{B01BB4CA-6EC5-49DC-AF0B-AA6FF344F069}" destId="{FB217DCC-6799-412A-A776-BB926493FED4}" srcOrd="5" destOrd="0" presId="urn:microsoft.com/office/officeart/2005/8/layout/radial5"/>
    <dgm:cxn modelId="{1BA1F812-8D6F-40C7-81CE-A57EC6A19353}" type="presParOf" srcId="{FB217DCC-6799-412A-A776-BB926493FED4}" destId="{C3EBBDDB-C65E-4CC0-9750-5AE7BF52E468}" srcOrd="0" destOrd="0" presId="urn:microsoft.com/office/officeart/2005/8/layout/radial5"/>
    <dgm:cxn modelId="{7360119A-AA13-4A9A-A144-9AF8E35A681D}" type="presParOf" srcId="{B01BB4CA-6EC5-49DC-AF0B-AA6FF344F069}" destId="{1A03A08E-52BA-41BA-AD71-20AB0B9D9A0C}" srcOrd="6" destOrd="0" presId="urn:microsoft.com/office/officeart/2005/8/layout/radial5"/>
    <dgm:cxn modelId="{193A64F1-B9CE-4838-8F41-DD9D75DF819F}" type="presParOf" srcId="{B01BB4CA-6EC5-49DC-AF0B-AA6FF344F069}" destId="{52AE3B9B-7852-415B-AE2B-7BBFAAB28596}" srcOrd="7" destOrd="0" presId="urn:microsoft.com/office/officeart/2005/8/layout/radial5"/>
    <dgm:cxn modelId="{2953AF5D-EEE7-4C3E-BF02-9404E2B5086B}" type="presParOf" srcId="{52AE3B9B-7852-415B-AE2B-7BBFAAB28596}" destId="{9C7F129B-A2C5-4902-BD48-2E405B4AA9DA}" srcOrd="0" destOrd="0" presId="urn:microsoft.com/office/officeart/2005/8/layout/radial5"/>
    <dgm:cxn modelId="{16BCA124-7226-4DF5-9EEE-81F9A39D6719}" type="presParOf" srcId="{B01BB4CA-6EC5-49DC-AF0B-AA6FF344F069}" destId="{3708501C-C3B7-4BB1-958C-6FF1E9CF2D41}" srcOrd="8" destOrd="0" presId="urn:microsoft.com/office/officeart/2005/8/layout/radial5"/>
    <dgm:cxn modelId="{F75E2E74-FF1C-4610-A1CB-F9E60C5346AC}" type="presParOf" srcId="{B01BB4CA-6EC5-49DC-AF0B-AA6FF344F069}" destId="{C92BF3C9-06C5-4948-B835-CC2F3AD52E6B}" srcOrd="9" destOrd="0" presId="urn:microsoft.com/office/officeart/2005/8/layout/radial5"/>
    <dgm:cxn modelId="{7FF46BE4-AD49-4E71-BE08-3889015015A0}" type="presParOf" srcId="{C92BF3C9-06C5-4948-B835-CC2F3AD52E6B}" destId="{067CB589-B456-480A-B22C-334455378352}" srcOrd="0" destOrd="0" presId="urn:microsoft.com/office/officeart/2005/8/layout/radial5"/>
    <dgm:cxn modelId="{4921FB11-DF47-4EB3-A490-580FD86F8094}" type="presParOf" srcId="{B01BB4CA-6EC5-49DC-AF0B-AA6FF344F069}" destId="{F716AD9C-39E7-40BD-9E98-2D7436F0355F}" srcOrd="10" destOrd="0" presId="urn:microsoft.com/office/officeart/2005/8/layout/radial5"/>
    <dgm:cxn modelId="{8487B345-2137-4EFB-B426-367FE36EAA37}" type="presParOf" srcId="{B01BB4CA-6EC5-49DC-AF0B-AA6FF344F069}" destId="{78DDCD90-F673-4A79-BE4F-B726878BB8C2}" srcOrd="11" destOrd="0" presId="urn:microsoft.com/office/officeart/2005/8/layout/radial5"/>
    <dgm:cxn modelId="{CCCAEBF4-504E-4FE8-BBE2-ED9586A78836}" type="presParOf" srcId="{78DDCD90-F673-4A79-BE4F-B726878BB8C2}" destId="{703A598B-C79D-4076-B08F-DD65E5C5D295}" srcOrd="0" destOrd="0" presId="urn:microsoft.com/office/officeart/2005/8/layout/radial5"/>
    <dgm:cxn modelId="{8A27D57F-E9AA-4E29-8472-9A63A70A3B9D}" type="presParOf" srcId="{B01BB4CA-6EC5-49DC-AF0B-AA6FF344F069}" destId="{D98DE2BD-E8B0-491D-88AD-547F4996A8F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56FBDE-C4D9-41E1-B007-7D054272658F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629419-C61E-475C-B7BC-8A4ACA1E004C}">
      <dgm:prSet custT="1"/>
      <dgm:spPr>
        <a:xfrm>
          <a:off x="3075075" y="2358336"/>
          <a:ext cx="1682877" cy="1682877"/>
        </a:xfrm>
        <a:prstGeom prst="ellipse">
          <a:avLst/>
        </a:prstGeo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400" b="1" i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Tucannon Limiting Factors</a:t>
          </a:r>
        </a:p>
        <a:p>
          <a:pPr>
            <a:spcAft>
              <a:spcPts val="0"/>
            </a:spcAft>
          </a:pPr>
          <a:endParaRPr lang="en-US" sz="1400" i="1" baseline="-25000" dirty="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822F2259-9308-404E-A569-4C9774D295A6}" type="parTrans" cxnId="{8CE7BFE4-B57E-494C-BF1A-E78972B0BAA4}">
      <dgm:prSet/>
      <dgm:spPr/>
      <dgm:t>
        <a:bodyPr/>
        <a:lstStyle/>
        <a:p>
          <a:endParaRPr lang="en-US"/>
        </a:p>
      </dgm:t>
    </dgm:pt>
    <dgm:pt modelId="{3AAD880E-6722-473D-90A0-487399EE455A}" type="sibTrans" cxnId="{8CE7BFE4-B57E-494C-BF1A-E78972B0BAA4}">
      <dgm:prSet/>
      <dgm:spPr/>
      <dgm:t>
        <a:bodyPr/>
        <a:lstStyle/>
        <a:p>
          <a:endParaRPr lang="en-US"/>
        </a:p>
      </dgm:t>
    </dgm:pt>
    <dgm:pt modelId="{35C89D51-1E2B-49E6-B703-733FE61D4BD4}">
      <dgm:prSet custT="1"/>
      <dgm:spPr>
        <a:xfrm>
          <a:off x="2783256" y="-288544"/>
          <a:ext cx="2266515" cy="2266515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2004 Sub Basin Plan (NW Power Council)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209F4600-34FE-41B3-89EE-EB39EB05EFFD}" type="parTrans" cxnId="{3F4181FD-C0CB-4489-9434-8CBE73DEA8DA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13E4F0A9-2850-4BC4-8287-B2BC1E924CA5}" type="sibTrans" cxnId="{3F4181FD-C0CB-4489-9434-8CBE73DEA8DA}">
      <dgm:prSet/>
      <dgm:spPr/>
      <dgm:t>
        <a:bodyPr/>
        <a:lstStyle/>
        <a:p>
          <a:endParaRPr lang="en-US"/>
        </a:p>
      </dgm:t>
    </dgm:pt>
    <dgm:pt modelId="{06DC5D07-9C62-40C3-A981-B12015DEF771}">
      <dgm:prSet custT="1"/>
      <dgm:spPr>
        <a:xfrm>
          <a:off x="4822798" y="3244047"/>
          <a:ext cx="2266515" cy="2266515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2005/2011 Salmon Recovery Plan (SRSRB)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B883B5ED-CB07-4567-A0F5-CF07BB9B47C1}" type="parTrans" cxnId="{5DEE56D9-48FB-4F69-A125-7F4CB9151230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74414739-0A69-4455-B10A-A8473C63CC29}" type="sibTrans" cxnId="{5DEE56D9-48FB-4F69-A125-7F4CB9151230}">
      <dgm:prSet/>
      <dgm:spPr/>
      <dgm:t>
        <a:bodyPr/>
        <a:lstStyle/>
        <a:p>
          <a:endParaRPr lang="en-US"/>
        </a:p>
      </dgm:t>
    </dgm:pt>
    <dgm:pt modelId="{B0629E1E-582B-4190-846A-4AFF177AA64E}">
      <dgm:prSet custT="1"/>
      <dgm:spPr>
        <a:xfrm>
          <a:off x="743713" y="3244047"/>
          <a:ext cx="2266515" cy="2266515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Tucannon Geomorphic Assessment (Anchor QEA, 2011)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AF4F88A2-7E96-43B2-B99C-51C2E9206A93}" type="parTrans" cxnId="{8ED31E8A-A210-48E5-B261-7F2040F2FD97}">
      <dgm:prSet/>
      <dgm:spPr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gm:spPr>
      <dgm:t>
        <a:bodyPr/>
        <a:lstStyle/>
        <a:p>
          <a:pPr>
            <a:spcAft>
              <a:spcPts val="0"/>
            </a:spcAft>
          </a:pPr>
          <a:endParaRPr lang="en-US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gm:t>
    </dgm:pt>
    <dgm:pt modelId="{C888EBE1-56C2-4F5A-9DC2-67F92870ED9E}" type="sibTrans" cxnId="{8ED31E8A-A210-48E5-B261-7F2040F2FD97}">
      <dgm:prSet/>
      <dgm:spPr/>
      <dgm:t>
        <a:bodyPr/>
        <a:lstStyle/>
        <a:p>
          <a:endParaRPr lang="en-US"/>
        </a:p>
      </dgm:t>
    </dgm:pt>
    <dgm:pt modelId="{66743509-A94D-47D6-8AAE-3A27634C029A}">
      <dgm:prSet custScaleX="190375" custLinFactNeighborX="-1027" custLinFactNeighborY="-5280"/>
      <dgm:spPr>
        <a:xfrm>
          <a:off x="3075075" y="2358336"/>
          <a:ext cx="1682877" cy="1682877"/>
        </a:xfrm>
        <a:prstGeom prst="ellipse">
          <a:avLst/>
        </a:prstGeo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CC19137-C7CD-4C8E-BE9A-7A9DA7A72609}" type="parTrans" cxnId="{B35FF57C-9212-4C3D-A6E9-16BE36D5E561}">
      <dgm:prSet/>
      <dgm:spPr/>
      <dgm:t>
        <a:bodyPr/>
        <a:lstStyle/>
        <a:p>
          <a:endParaRPr lang="en-US"/>
        </a:p>
      </dgm:t>
    </dgm:pt>
    <dgm:pt modelId="{827F89EE-E721-4A12-A146-6E94D7D2DD8C}" type="sibTrans" cxnId="{B35FF57C-9212-4C3D-A6E9-16BE36D5E561}">
      <dgm:prSet/>
      <dgm:spPr/>
      <dgm:t>
        <a:bodyPr/>
        <a:lstStyle/>
        <a:p>
          <a:endParaRPr lang="en-US"/>
        </a:p>
      </dgm:t>
    </dgm:pt>
    <dgm:pt modelId="{0CF4E464-F24E-46C0-BA93-94F54092438B}">
      <dgm:prSet custScaleX="190375" custLinFactNeighborX="-1027" custLinFactNeighborY="-5280"/>
      <dgm:spPr>
        <a:xfrm>
          <a:off x="3075075" y="2358336"/>
          <a:ext cx="1682877" cy="1682877"/>
        </a:xfrm>
        <a:prstGeom prst="ellipse">
          <a:avLst/>
        </a:prstGeo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D83660BE-8216-4147-B90C-9D6AB3CED75A}" type="parTrans" cxnId="{CCC5E4D7-51E5-4EE4-8709-58CF6C243631}">
      <dgm:prSet/>
      <dgm:spPr/>
      <dgm:t>
        <a:bodyPr/>
        <a:lstStyle/>
        <a:p>
          <a:endParaRPr lang="en-US"/>
        </a:p>
      </dgm:t>
    </dgm:pt>
    <dgm:pt modelId="{F6AA8C36-9FCB-4201-8290-EAE670DC0549}" type="sibTrans" cxnId="{CCC5E4D7-51E5-4EE4-8709-58CF6C243631}">
      <dgm:prSet/>
      <dgm:spPr/>
      <dgm:t>
        <a:bodyPr/>
        <a:lstStyle/>
        <a:p>
          <a:endParaRPr lang="en-US"/>
        </a:p>
      </dgm:t>
    </dgm:pt>
    <dgm:pt modelId="{95C2B199-8EF8-4E74-86CB-64E695682BE7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Conceptual Restoration Plan (Anchor QEA 2011)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5B10E4A5-F7DB-4B4A-861B-DF181F4EAF7A}" type="parTrans" cxnId="{E7474CC3-377E-46AA-A265-E959B4F7E93D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9C2195B1-C7ED-4C74-A340-1E46188CC58B}" type="sibTrans" cxnId="{E7474CC3-377E-46AA-A265-E959B4F7E93D}">
      <dgm:prSet/>
      <dgm:spPr/>
      <dgm:t>
        <a:bodyPr/>
        <a:lstStyle/>
        <a:p>
          <a:endParaRPr lang="en-US"/>
        </a:p>
      </dgm:t>
    </dgm:pt>
    <dgm:pt modelId="{235F055F-F95F-4A28-AC30-59D8DDC4422C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Restoration Ecological Process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564E4C77-4298-46FB-9761-512CBDB6BDA6}" type="parTrans" cxnId="{384A86DE-16B9-4A35-AE26-5A01EDBD72F6}">
      <dgm:prSet/>
      <dgm:spPr/>
      <dgm:t>
        <a:bodyPr/>
        <a:lstStyle/>
        <a:p>
          <a:endParaRPr lang="en-US"/>
        </a:p>
      </dgm:t>
    </dgm:pt>
    <dgm:pt modelId="{1411E434-46B4-47F3-AA64-C150A790D7CC}" type="sibTrans" cxnId="{384A86DE-16B9-4A35-AE26-5A01EDBD72F6}">
      <dgm:prSet/>
      <dgm:spPr/>
      <dgm:t>
        <a:bodyPr/>
        <a:lstStyle/>
        <a:p>
          <a:endParaRPr lang="en-US"/>
        </a:p>
      </dgm:t>
    </dgm:pt>
    <dgm:pt modelId="{5399312C-5264-46FD-B9A0-7E7DAA10E74B}">
      <dgm:prSet custT="1"/>
      <dgm:spPr>
        <a:xfrm>
          <a:off x="743713" y="3244047"/>
          <a:ext cx="2266515" cy="2266515"/>
        </a:xfr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Geomorphic Change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823F99A4-F4FB-4E57-B9EF-C8D3D293EB88}" type="parTrans" cxnId="{C2BCADC8-2DE9-4931-A04A-4FBC987B8467}">
      <dgm:prSet/>
      <dgm:spPr/>
      <dgm:t>
        <a:bodyPr/>
        <a:lstStyle/>
        <a:p>
          <a:endParaRPr lang="en-US"/>
        </a:p>
      </dgm:t>
    </dgm:pt>
    <dgm:pt modelId="{04DC986D-DD2E-402D-9899-C0066F020199}" type="sibTrans" cxnId="{C2BCADC8-2DE9-4931-A04A-4FBC987B8467}">
      <dgm:prSet/>
      <dgm:spPr/>
      <dgm:t>
        <a:bodyPr/>
        <a:lstStyle/>
        <a:p>
          <a:endParaRPr lang="en-US"/>
        </a:p>
      </dgm:t>
    </dgm:pt>
    <dgm:pt modelId="{39F2B856-DAFE-406A-AB56-A5EA81405890}">
      <dgm:prSet custT="1"/>
      <dgm:spPr>
        <a:xfrm>
          <a:off x="743713" y="3244047"/>
          <a:ext cx="2266515" cy="2266515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000" b="1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Natural Function</a:t>
          </a:r>
          <a:endParaRPr lang="en-US" sz="2000" b="1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gm:t>
    </dgm:pt>
    <dgm:pt modelId="{8BD1E7AC-DD5A-4607-BADF-4B0DC2F7F96D}" type="parTrans" cxnId="{5A6BA03E-2688-4EEC-85E8-BC77B6C15B28}">
      <dgm:prSet/>
      <dgm:spPr/>
      <dgm:t>
        <a:bodyPr/>
        <a:lstStyle/>
        <a:p>
          <a:endParaRPr lang="en-US"/>
        </a:p>
      </dgm:t>
    </dgm:pt>
    <dgm:pt modelId="{D60D8F6F-F27A-46E5-B934-1B9ED923CBFC}" type="sibTrans" cxnId="{5A6BA03E-2688-4EEC-85E8-BC77B6C15B28}">
      <dgm:prSet/>
      <dgm:spPr/>
      <dgm:t>
        <a:bodyPr/>
        <a:lstStyle/>
        <a:p>
          <a:endParaRPr lang="en-US"/>
        </a:p>
      </dgm:t>
    </dgm:pt>
    <dgm:pt modelId="{B01BB4CA-6EC5-49DC-AF0B-AA6FF344F069}" type="pres">
      <dgm:prSet presAssocID="{1D56FBDE-C4D9-41E1-B007-7D05427265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95F4DF-88D9-4707-A4E2-7C8E7AE8DB1E}" type="pres">
      <dgm:prSet presAssocID="{D6629419-C61E-475C-B7BC-8A4ACA1E004C}" presName="centerShape" presStyleLbl="node0" presStyleIdx="0" presStyleCnt="1" custScaleX="214666" custLinFactNeighborX="-1027" custLinFactNeighborY="-5280"/>
      <dgm:spPr/>
      <dgm:t>
        <a:bodyPr/>
        <a:lstStyle/>
        <a:p>
          <a:endParaRPr lang="en-US"/>
        </a:p>
      </dgm:t>
    </dgm:pt>
    <dgm:pt modelId="{AE4D0D83-0BE1-431C-AC3D-4561426F6A71}" type="pres">
      <dgm:prSet presAssocID="{209F4600-34FE-41B3-89EE-EB39EB05EFFD}" presName="parTrans" presStyleLbl="sibTrans2D1" presStyleIdx="0" presStyleCnt="7" custScaleX="156503" custScaleY="54711"/>
      <dgm:spPr>
        <a:xfrm rot="16200000">
          <a:off x="3758764" y="2017337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9BA66E4-1BD1-46EC-94EE-62325C5B6F4F}" type="pres">
      <dgm:prSet presAssocID="{209F4600-34FE-41B3-89EE-EB39EB05EFFD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637A8462-15B9-4259-88BD-534D96F90592}" type="pres">
      <dgm:prSet presAssocID="{35C89D51-1E2B-49E6-B703-733FE61D4BD4}" presName="node" presStyleLbl="node1" presStyleIdx="0" presStyleCnt="7" custScaleX="133744" custScaleY="103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D5151-FE28-4779-905B-4E464A510552}" type="pres">
      <dgm:prSet presAssocID="{B883B5ED-CB07-4567-A0F5-CF07BB9B47C1}" presName="parTrans" presStyleLbl="sibTrans2D1" presStyleIdx="1" presStyleCnt="7" custScaleX="156503" custScaleY="54711"/>
      <dgm:spPr>
        <a:xfrm rot="1800000">
          <a:off x="4647233" y="3556210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6E26285-E565-460E-AB86-D1D09FA0643C}" type="pres">
      <dgm:prSet presAssocID="{B883B5ED-CB07-4567-A0F5-CF07BB9B47C1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3C827475-95EC-437F-A773-B9D28789CF6E}" type="pres">
      <dgm:prSet presAssocID="{06DC5D07-9C62-40C3-A981-B12015DEF771}" presName="node" presStyleLbl="node1" presStyleIdx="1" presStyleCnt="7" custScaleX="160428" custScaleY="94488" custRadScaleRad="136651" custRadScaleInc="194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217DCC-6799-412A-A776-BB926493FED4}" type="pres">
      <dgm:prSet presAssocID="{AF4F88A2-7E96-43B2-B99C-51C2E9206A93}" presName="parTrans" presStyleLbl="sibTrans2D1" presStyleIdx="2" presStyleCnt="7" custScaleX="156503" custScaleY="54711"/>
      <dgm:spPr>
        <a:xfrm rot="9000000">
          <a:off x="2870295" y="3556210"/>
          <a:ext cx="315499" cy="31304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C3EBBDDB-C65E-4CC0-9750-5AE7BF52E468}" type="pres">
      <dgm:prSet presAssocID="{AF4F88A2-7E96-43B2-B99C-51C2E9206A93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1A03A08E-52BA-41BA-AD71-20AB0B9D9A0C}" type="pres">
      <dgm:prSet presAssocID="{B0629E1E-582B-4190-846A-4AFF177AA64E}" presName="node" presStyleLbl="node1" presStyleIdx="2" presStyleCnt="7" custScaleX="186008" custScaleY="94488" custRadScaleRad="147748" custRadScaleInc="-33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6C5EF-4787-4882-A2C8-AA8F236E70CA}" type="pres">
      <dgm:prSet presAssocID="{5B10E4A5-F7DB-4B4A-861B-DF181F4EAF7A}" presName="parTrans" presStyleLbl="sibTrans2D1" presStyleIdx="3" presStyleCnt="7" custAng="11292821"/>
      <dgm:spPr/>
      <dgm:t>
        <a:bodyPr/>
        <a:lstStyle/>
        <a:p>
          <a:endParaRPr lang="en-US"/>
        </a:p>
      </dgm:t>
    </dgm:pt>
    <dgm:pt modelId="{EF15E155-ECAF-4037-AB71-E7931E906B04}" type="pres">
      <dgm:prSet presAssocID="{5B10E4A5-F7DB-4B4A-861B-DF181F4EAF7A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B6A92B75-D1FE-4C9A-89BE-5063C2679CA2}" type="pres">
      <dgm:prSet presAssocID="{95C2B199-8EF8-4E74-86CB-64E695682BE7}" presName="node" presStyleLbl="node1" presStyleIdx="3" presStyleCnt="7" custScaleX="189971" custRadScaleRad="108439" custRadScaleInc="-5312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E0905FD5-1E12-463F-BB7D-AA39683C84B6}" type="pres">
      <dgm:prSet presAssocID="{564E4C77-4298-46FB-9761-512CBDB6BDA6}" presName="parTrans" presStyleLbl="sibTrans2D1" presStyleIdx="4" presStyleCnt="7"/>
      <dgm:spPr/>
      <dgm:t>
        <a:bodyPr/>
        <a:lstStyle/>
        <a:p>
          <a:endParaRPr lang="en-US"/>
        </a:p>
      </dgm:t>
    </dgm:pt>
    <dgm:pt modelId="{F16F054A-BF33-4A00-9BF0-0850411F42DF}" type="pres">
      <dgm:prSet presAssocID="{564E4C77-4298-46FB-9761-512CBDB6BDA6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E70BD69A-B5E9-4F52-B229-72F7EF29FAEC}" type="pres">
      <dgm:prSet presAssocID="{235F055F-F95F-4A28-AC30-59D8DDC4422C}" presName="node" presStyleLbl="node1" presStyleIdx="4" presStyleCnt="7" custScaleX="156626" custRadScaleRad="106801" custRadScaleInc="48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31795-B5B9-47BD-8A0F-3E33C07DC896}" type="pres">
      <dgm:prSet presAssocID="{823F99A4-F4FB-4E57-B9EF-C8D3D293EB88}" presName="parTrans" presStyleLbl="sibTrans2D1" presStyleIdx="5" presStyleCnt="7"/>
      <dgm:spPr/>
      <dgm:t>
        <a:bodyPr/>
        <a:lstStyle/>
        <a:p>
          <a:endParaRPr lang="en-US"/>
        </a:p>
      </dgm:t>
    </dgm:pt>
    <dgm:pt modelId="{EF2068CA-76DA-4D35-90E6-C9910912DF3D}" type="pres">
      <dgm:prSet presAssocID="{823F99A4-F4FB-4E57-B9EF-C8D3D293EB88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DD7142D0-0B49-40DB-846A-4DBD7219AA9D}" type="pres">
      <dgm:prSet presAssocID="{5399312C-5264-46FD-B9A0-7E7DAA10E74B}" presName="node" presStyleLbl="node1" presStyleIdx="5" presStyleCnt="7" custScaleX="130983" custRadScaleRad="141288" custRadScaleInc="4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6546C-647F-4068-9B15-C00C7B41F30B}" type="pres">
      <dgm:prSet presAssocID="{8BD1E7AC-DD5A-4607-BADF-4B0DC2F7F96D}" presName="parTrans" presStyleLbl="sibTrans2D1" presStyleIdx="6" presStyleCnt="7" custScaleX="463413" custScaleY="67079" custLinFactNeighborX="12995" custLinFactNeighborY="-44918"/>
      <dgm:spPr/>
      <dgm:t>
        <a:bodyPr/>
        <a:lstStyle/>
        <a:p>
          <a:endParaRPr lang="en-US"/>
        </a:p>
      </dgm:t>
    </dgm:pt>
    <dgm:pt modelId="{3746A7F0-7B92-4E17-98B5-A5436A54B763}" type="pres">
      <dgm:prSet presAssocID="{8BD1E7AC-DD5A-4607-BADF-4B0DC2F7F96D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FFD00EFB-9879-4AC8-AFB3-CBA520C684E8}" type="pres">
      <dgm:prSet presAssocID="{39F2B856-DAFE-406A-AB56-A5EA81405890}" presName="node" presStyleLbl="node1" presStyleIdx="6" presStyleCnt="7" custScaleX="169548" custScaleY="163037" custRadScaleRad="130888" custRadScaleInc="-210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BCADC8-2DE9-4931-A04A-4FBC987B8467}" srcId="{D6629419-C61E-475C-B7BC-8A4ACA1E004C}" destId="{5399312C-5264-46FD-B9A0-7E7DAA10E74B}" srcOrd="5" destOrd="0" parTransId="{823F99A4-F4FB-4E57-B9EF-C8D3D293EB88}" sibTransId="{04DC986D-DD2E-402D-9899-C0066F020199}"/>
    <dgm:cxn modelId="{8CE7BFE4-B57E-494C-BF1A-E78972B0BAA4}" srcId="{1D56FBDE-C4D9-41E1-B007-7D054272658F}" destId="{D6629419-C61E-475C-B7BC-8A4ACA1E004C}" srcOrd="0" destOrd="0" parTransId="{822F2259-9308-404E-A569-4C9774D295A6}" sibTransId="{3AAD880E-6722-473D-90A0-487399EE455A}"/>
    <dgm:cxn modelId="{8ED31E8A-A210-48E5-B261-7F2040F2FD97}" srcId="{D6629419-C61E-475C-B7BC-8A4ACA1E004C}" destId="{B0629E1E-582B-4190-846A-4AFF177AA64E}" srcOrd="2" destOrd="0" parTransId="{AF4F88A2-7E96-43B2-B99C-51C2E9206A93}" sibTransId="{C888EBE1-56C2-4F5A-9DC2-67F92870ED9E}"/>
    <dgm:cxn modelId="{C34F239E-2B47-4DF9-A97B-5982BA9127A3}" type="presOf" srcId="{823F99A4-F4FB-4E57-B9EF-C8D3D293EB88}" destId="{EF2068CA-76DA-4D35-90E6-C9910912DF3D}" srcOrd="1" destOrd="0" presId="urn:microsoft.com/office/officeart/2005/8/layout/radial5"/>
    <dgm:cxn modelId="{68819C53-28A9-40C6-BE3A-ABF5EA53B798}" type="presOf" srcId="{235F055F-F95F-4A28-AC30-59D8DDC4422C}" destId="{E70BD69A-B5E9-4F52-B229-72F7EF29FAEC}" srcOrd="0" destOrd="0" presId="urn:microsoft.com/office/officeart/2005/8/layout/radial5"/>
    <dgm:cxn modelId="{EEC31BDA-CD39-45D4-8387-7FCF45D932D7}" type="presOf" srcId="{B883B5ED-CB07-4567-A0F5-CF07BB9B47C1}" destId="{A6E26285-E565-460E-AB86-D1D09FA0643C}" srcOrd="1" destOrd="0" presId="urn:microsoft.com/office/officeart/2005/8/layout/radial5"/>
    <dgm:cxn modelId="{CCC5E4D7-51E5-4EE4-8709-58CF6C243631}" srcId="{1D56FBDE-C4D9-41E1-B007-7D054272658F}" destId="{0CF4E464-F24E-46C0-BA93-94F54092438B}" srcOrd="2" destOrd="0" parTransId="{D83660BE-8216-4147-B90C-9D6AB3CED75A}" sibTransId="{F6AA8C36-9FCB-4201-8290-EAE670DC0549}"/>
    <dgm:cxn modelId="{3A4434A8-0B08-48DF-8D13-42A613FEC819}" type="presOf" srcId="{95C2B199-8EF8-4E74-86CB-64E695682BE7}" destId="{B6A92B75-D1FE-4C9A-89BE-5063C2679CA2}" srcOrd="0" destOrd="0" presId="urn:microsoft.com/office/officeart/2005/8/layout/radial5"/>
    <dgm:cxn modelId="{384A86DE-16B9-4A35-AE26-5A01EDBD72F6}" srcId="{D6629419-C61E-475C-B7BC-8A4ACA1E004C}" destId="{235F055F-F95F-4A28-AC30-59D8DDC4422C}" srcOrd="4" destOrd="0" parTransId="{564E4C77-4298-46FB-9761-512CBDB6BDA6}" sibTransId="{1411E434-46B4-47F3-AA64-C150A790D7CC}"/>
    <dgm:cxn modelId="{5DEE56D9-48FB-4F69-A125-7F4CB9151230}" srcId="{D6629419-C61E-475C-B7BC-8A4ACA1E004C}" destId="{06DC5D07-9C62-40C3-A981-B12015DEF771}" srcOrd="1" destOrd="0" parTransId="{B883B5ED-CB07-4567-A0F5-CF07BB9B47C1}" sibTransId="{74414739-0A69-4455-B10A-A8473C63CC29}"/>
    <dgm:cxn modelId="{7E0E8625-B552-4A39-BC27-92EF20D6147C}" type="presOf" srcId="{35C89D51-1E2B-49E6-B703-733FE61D4BD4}" destId="{637A8462-15B9-4259-88BD-534D96F90592}" srcOrd="0" destOrd="0" presId="urn:microsoft.com/office/officeart/2005/8/layout/radial5"/>
    <dgm:cxn modelId="{FB946803-E6ED-4770-BD2E-E22D64226873}" type="presOf" srcId="{564E4C77-4298-46FB-9761-512CBDB6BDA6}" destId="{F16F054A-BF33-4A00-9BF0-0850411F42DF}" srcOrd="1" destOrd="0" presId="urn:microsoft.com/office/officeart/2005/8/layout/radial5"/>
    <dgm:cxn modelId="{C4FD4BDC-1A24-49B4-9E8D-35F721493D41}" type="presOf" srcId="{8BD1E7AC-DD5A-4607-BADF-4B0DC2F7F96D}" destId="{1A76546C-647F-4068-9B15-C00C7B41F30B}" srcOrd="0" destOrd="0" presId="urn:microsoft.com/office/officeart/2005/8/layout/radial5"/>
    <dgm:cxn modelId="{B35FF57C-9212-4C3D-A6E9-16BE36D5E561}" srcId="{1D56FBDE-C4D9-41E1-B007-7D054272658F}" destId="{66743509-A94D-47D6-8AAE-3A27634C029A}" srcOrd="1" destOrd="0" parTransId="{1CC19137-C7CD-4C8E-BE9A-7A9DA7A72609}" sibTransId="{827F89EE-E721-4A12-A146-6E94D7D2DD8C}"/>
    <dgm:cxn modelId="{AD9BFC44-69F5-4F76-B565-39B19167B66F}" type="presOf" srcId="{D6629419-C61E-475C-B7BC-8A4ACA1E004C}" destId="{7995F4DF-88D9-4707-A4E2-7C8E7AE8DB1E}" srcOrd="0" destOrd="0" presId="urn:microsoft.com/office/officeart/2005/8/layout/radial5"/>
    <dgm:cxn modelId="{D2FA72A3-CD27-48CA-B91C-431CF2E63333}" type="presOf" srcId="{5B10E4A5-F7DB-4B4A-861B-DF181F4EAF7A}" destId="{0C56C5EF-4787-4882-A2C8-AA8F236E70CA}" srcOrd="0" destOrd="0" presId="urn:microsoft.com/office/officeart/2005/8/layout/radial5"/>
    <dgm:cxn modelId="{197C13E9-9D5F-4702-AF9D-B73FE34D1B97}" type="presOf" srcId="{5399312C-5264-46FD-B9A0-7E7DAA10E74B}" destId="{DD7142D0-0B49-40DB-846A-4DBD7219AA9D}" srcOrd="0" destOrd="0" presId="urn:microsoft.com/office/officeart/2005/8/layout/radial5"/>
    <dgm:cxn modelId="{E7474CC3-377E-46AA-A265-E959B4F7E93D}" srcId="{D6629419-C61E-475C-B7BC-8A4ACA1E004C}" destId="{95C2B199-8EF8-4E74-86CB-64E695682BE7}" srcOrd="3" destOrd="0" parTransId="{5B10E4A5-F7DB-4B4A-861B-DF181F4EAF7A}" sibTransId="{9C2195B1-C7ED-4C74-A340-1E46188CC58B}"/>
    <dgm:cxn modelId="{784BDCDB-665E-48E7-92AF-69C64E8C1ECF}" type="presOf" srcId="{823F99A4-F4FB-4E57-B9EF-C8D3D293EB88}" destId="{E6131795-B5B9-47BD-8A0F-3E33C07DC896}" srcOrd="0" destOrd="0" presId="urn:microsoft.com/office/officeart/2005/8/layout/radial5"/>
    <dgm:cxn modelId="{E816502F-5843-4610-B467-44BE66B777B6}" type="presOf" srcId="{AF4F88A2-7E96-43B2-B99C-51C2E9206A93}" destId="{FB217DCC-6799-412A-A776-BB926493FED4}" srcOrd="0" destOrd="0" presId="urn:microsoft.com/office/officeart/2005/8/layout/radial5"/>
    <dgm:cxn modelId="{8BA9EDA9-2ACA-4E24-8BB5-44335A3F9601}" type="presOf" srcId="{B0629E1E-582B-4190-846A-4AFF177AA64E}" destId="{1A03A08E-52BA-41BA-AD71-20AB0B9D9A0C}" srcOrd="0" destOrd="0" presId="urn:microsoft.com/office/officeart/2005/8/layout/radial5"/>
    <dgm:cxn modelId="{1411ECBE-41E0-4C18-B27E-178C14DCD15D}" type="presOf" srcId="{209F4600-34FE-41B3-89EE-EB39EB05EFFD}" destId="{89BA66E4-1BD1-46EC-94EE-62325C5B6F4F}" srcOrd="1" destOrd="0" presId="urn:microsoft.com/office/officeart/2005/8/layout/radial5"/>
    <dgm:cxn modelId="{29BD93E1-CB91-4786-AECA-B92389FEC7C7}" type="presOf" srcId="{564E4C77-4298-46FB-9761-512CBDB6BDA6}" destId="{E0905FD5-1E12-463F-BB7D-AA39683C84B6}" srcOrd="0" destOrd="0" presId="urn:microsoft.com/office/officeart/2005/8/layout/radial5"/>
    <dgm:cxn modelId="{A05B7A9F-F729-4E97-BFFE-0BF7EA596341}" type="presOf" srcId="{B883B5ED-CB07-4567-A0F5-CF07BB9B47C1}" destId="{35DD5151-FE28-4779-905B-4E464A510552}" srcOrd="0" destOrd="0" presId="urn:microsoft.com/office/officeart/2005/8/layout/radial5"/>
    <dgm:cxn modelId="{BBAFF62B-805D-48F3-B6F2-60B812117A76}" type="presOf" srcId="{06DC5D07-9C62-40C3-A981-B12015DEF771}" destId="{3C827475-95EC-437F-A773-B9D28789CF6E}" srcOrd="0" destOrd="0" presId="urn:microsoft.com/office/officeart/2005/8/layout/radial5"/>
    <dgm:cxn modelId="{1426019C-1C5C-4AD8-B5B4-1FBB838025A2}" type="presOf" srcId="{8BD1E7AC-DD5A-4607-BADF-4B0DC2F7F96D}" destId="{3746A7F0-7B92-4E17-98B5-A5436A54B763}" srcOrd="1" destOrd="0" presId="urn:microsoft.com/office/officeart/2005/8/layout/radial5"/>
    <dgm:cxn modelId="{DF47769A-7C94-4476-BDE8-777B209409E3}" type="presOf" srcId="{209F4600-34FE-41B3-89EE-EB39EB05EFFD}" destId="{AE4D0D83-0BE1-431C-AC3D-4561426F6A71}" srcOrd="0" destOrd="0" presId="urn:microsoft.com/office/officeart/2005/8/layout/radial5"/>
    <dgm:cxn modelId="{5A6BA03E-2688-4EEC-85E8-BC77B6C15B28}" srcId="{D6629419-C61E-475C-B7BC-8A4ACA1E004C}" destId="{39F2B856-DAFE-406A-AB56-A5EA81405890}" srcOrd="6" destOrd="0" parTransId="{8BD1E7AC-DD5A-4607-BADF-4B0DC2F7F96D}" sibTransId="{D60D8F6F-F27A-46E5-B934-1B9ED923CBFC}"/>
    <dgm:cxn modelId="{CD854354-6C28-437D-BE99-2AF782F2F67E}" type="presOf" srcId="{5B10E4A5-F7DB-4B4A-861B-DF181F4EAF7A}" destId="{EF15E155-ECAF-4037-AB71-E7931E906B04}" srcOrd="1" destOrd="0" presId="urn:microsoft.com/office/officeart/2005/8/layout/radial5"/>
    <dgm:cxn modelId="{3F4181FD-C0CB-4489-9434-8CBE73DEA8DA}" srcId="{D6629419-C61E-475C-B7BC-8A4ACA1E004C}" destId="{35C89D51-1E2B-49E6-B703-733FE61D4BD4}" srcOrd="0" destOrd="0" parTransId="{209F4600-34FE-41B3-89EE-EB39EB05EFFD}" sibTransId="{13E4F0A9-2850-4BC4-8287-B2BC1E924CA5}"/>
    <dgm:cxn modelId="{2879B1D4-61FD-44B7-9DE8-6F7FD88B8E45}" type="presOf" srcId="{AF4F88A2-7E96-43B2-B99C-51C2E9206A93}" destId="{C3EBBDDB-C65E-4CC0-9750-5AE7BF52E468}" srcOrd="1" destOrd="0" presId="urn:microsoft.com/office/officeart/2005/8/layout/radial5"/>
    <dgm:cxn modelId="{3EFA9E4D-2A6E-4463-B9AB-828810BA376C}" type="presOf" srcId="{39F2B856-DAFE-406A-AB56-A5EA81405890}" destId="{FFD00EFB-9879-4AC8-AFB3-CBA520C684E8}" srcOrd="0" destOrd="0" presId="urn:microsoft.com/office/officeart/2005/8/layout/radial5"/>
    <dgm:cxn modelId="{45A28FE1-40FF-4E27-AAD1-B3A36B5BFA9E}" type="presOf" srcId="{1D56FBDE-C4D9-41E1-B007-7D054272658F}" destId="{B01BB4CA-6EC5-49DC-AF0B-AA6FF344F069}" srcOrd="0" destOrd="0" presId="urn:microsoft.com/office/officeart/2005/8/layout/radial5"/>
    <dgm:cxn modelId="{11CD921A-0327-4DB1-80E9-CFA25794B73A}" type="presParOf" srcId="{B01BB4CA-6EC5-49DC-AF0B-AA6FF344F069}" destId="{7995F4DF-88D9-4707-A4E2-7C8E7AE8DB1E}" srcOrd="0" destOrd="0" presId="urn:microsoft.com/office/officeart/2005/8/layout/radial5"/>
    <dgm:cxn modelId="{5E89E0F4-3AF7-4BF4-96D4-E5A590987399}" type="presParOf" srcId="{B01BB4CA-6EC5-49DC-AF0B-AA6FF344F069}" destId="{AE4D0D83-0BE1-431C-AC3D-4561426F6A71}" srcOrd="1" destOrd="0" presId="urn:microsoft.com/office/officeart/2005/8/layout/radial5"/>
    <dgm:cxn modelId="{4805E5AB-FD3E-4CD2-8547-D7CCCB060CB1}" type="presParOf" srcId="{AE4D0D83-0BE1-431C-AC3D-4561426F6A71}" destId="{89BA66E4-1BD1-46EC-94EE-62325C5B6F4F}" srcOrd="0" destOrd="0" presId="urn:microsoft.com/office/officeart/2005/8/layout/radial5"/>
    <dgm:cxn modelId="{E58893FC-0340-4C26-A0AF-D92B6716E574}" type="presParOf" srcId="{B01BB4CA-6EC5-49DC-AF0B-AA6FF344F069}" destId="{637A8462-15B9-4259-88BD-534D96F90592}" srcOrd="2" destOrd="0" presId="urn:microsoft.com/office/officeart/2005/8/layout/radial5"/>
    <dgm:cxn modelId="{25633EC7-590F-492B-81F7-C84F2E6C8711}" type="presParOf" srcId="{B01BB4CA-6EC5-49DC-AF0B-AA6FF344F069}" destId="{35DD5151-FE28-4779-905B-4E464A510552}" srcOrd="3" destOrd="0" presId="urn:microsoft.com/office/officeart/2005/8/layout/radial5"/>
    <dgm:cxn modelId="{6C35BE00-92BF-4612-9A45-E5D314A5C7DD}" type="presParOf" srcId="{35DD5151-FE28-4779-905B-4E464A510552}" destId="{A6E26285-E565-460E-AB86-D1D09FA0643C}" srcOrd="0" destOrd="0" presId="urn:microsoft.com/office/officeart/2005/8/layout/radial5"/>
    <dgm:cxn modelId="{F7EE1E02-06F0-4F26-8942-2EB1891FB279}" type="presParOf" srcId="{B01BB4CA-6EC5-49DC-AF0B-AA6FF344F069}" destId="{3C827475-95EC-437F-A773-B9D28789CF6E}" srcOrd="4" destOrd="0" presId="urn:microsoft.com/office/officeart/2005/8/layout/radial5"/>
    <dgm:cxn modelId="{FAD96679-3D4B-4CDB-AB15-3358B6186741}" type="presParOf" srcId="{B01BB4CA-6EC5-49DC-AF0B-AA6FF344F069}" destId="{FB217DCC-6799-412A-A776-BB926493FED4}" srcOrd="5" destOrd="0" presId="urn:microsoft.com/office/officeart/2005/8/layout/radial5"/>
    <dgm:cxn modelId="{BB328BF0-1CDD-443D-9D6D-AF230AD6C9F5}" type="presParOf" srcId="{FB217DCC-6799-412A-A776-BB926493FED4}" destId="{C3EBBDDB-C65E-4CC0-9750-5AE7BF52E468}" srcOrd="0" destOrd="0" presId="urn:microsoft.com/office/officeart/2005/8/layout/radial5"/>
    <dgm:cxn modelId="{A1DAEB5A-788D-460E-8761-39C3514A3F00}" type="presParOf" srcId="{B01BB4CA-6EC5-49DC-AF0B-AA6FF344F069}" destId="{1A03A08E-52BA-41BA-AD71-20AB0B9D9A0C}" srcOrd="6" destOrd="0" presId="urn:microsoft.com/office/officeart/2005/8/layout/radial5"/>
    <dgm:cxn modelId="{DFD6EE59-B57D-4695-B341-81FD006BF9F9}" type="presParOf" srcId="{B01BB4CA-6EC5-49DC-AF0B-AA6FF344F069}" destId="{0C56C5EF-4787-4882-A2C8-AA8F236E70CA}" srcOrd="7" destOrd="0" presId="urn:microsoft.com/office/officeart/2005/8/layout/radial5"/>
    <dgm:cxn modelId="{003973AB-4F4A-4026-8696-F46E26C72F0C}" type="presParOf" srcId="{0C56C5EF-4787-4882-A2C8-AA8F236E70CA}" destId="{EF15E155-ECAF-4037-AB71-E7931E906B04}" srcOrd="0" destOrd="0" presId="urn:microsoft.com/office/officeart/2005/8/layout/radial5"/>
    <dgm:cxn modelId="{07251E1D-0056-4835-BEB2-4E13DB5C4666}" type="presParOf" srcId="{B01BB4CA-6EC5-49DC-AF0B-AA6FF344F069}" destId="{B6A92B75-D1FE-4C9A-89BE-5063C2679CA2}" srcOrd="8" destOrd="0" presId="urn:microsoft.com/office/officeart/2005/8/layout/radial5"/>
    <dgm:cxn modelId="{A633E054-3A19-4D51-AFF3-4F5B69BC9D7B}" type="presParOf" srcId="{B01BB4CA-6EC5-49DC-AF0B-AA6FF344F069}" destId="{E0905FD5-1E12-463F-BB7D-AA39683C84B6}" srcOrd="9" destOrd="0" presId="urn:microsoft.com/office/officeart/2005/8/layout/radial5"/>
    <dgm:cxn modelId="{DA9B2B95-4EC4-46EB-A7A3-1CB6D37DE7CF}" type="presParOf" srcId="{E0905FD5-1E12-463F-BB7D-AA39683C84B6}" destId="{F16F054A-BF33-4A00-9BF0-0850411F42DF}" srcOrd="0" destOrd="0" presId="urn:microsoft.com/office/officeart/2005/8/layout/radial5"/>
    <dgm:cxn modelId="{9C4A762D-B8BF-4112-AF8E-DF90BEF866C3}" type="presParOf" srcId="{B01BB4CA-6EC5-49DC-AF0B-AA6FF344F069}" destId="{E70BD69A-B5E9-4F52-B229-72F7EF29FAEC}" srcOrd="10" destOrd="0" presId="urn:microsoft.com/office/officeart/2005/8/layout/radial5"/>
    <dgm:cxn modelId="{FCB1E8AB-91BD-4F3F-828A-66138205AD92}" type="presParOf" srcId="{B01BB4CA-6EC5-49DC-AF0B-AA6FF344F069}" destId="{E6131795-B5B9-47BD-8A0F-3E33C07DC896}" srcOrd="11" destOrd="0" presId="urn:microsoft.com/office/officeart/2005/8/layout/radial5"/>
    <dgm:cxn modelId="{2800A80E-C9CC-4CE1-B2A7-EA2061CA2E21}" type="presParOf" srcId="{E6131795-B5B9-47BD-8A0F-3E33C07DC896}" destId="{EF2068CA-76DA-4D35-90E6-C9910912DF3D}" srcOrd="0" destOrd="0" presId="urn:microsoft.com/office/officeart/2005/8/layout/radial5"/>
    <dgm:cxn modelId="{EB677352-FA08-4550-B920-DFD1F9B393DC}" type="presParOf" srcId="{B01BB4CA-6EC5-49DC-AF0B-AA6FF344F069}" destId="{DD7142D0-0B49-40DB-846A-4DBD7219AA9D}" srcOrd="12" destOrd="0" presId="urn:microsoft.com/office/officeart/2005/8/layout/radial5"/>
    <dgm:cxn modelId="{5450B2F0-C567-451D-9DB6-DFAC354EC703}" type="presParOf" srcId="{B01BB4CA-6EC5-49DC-AF0B-AA6FF344F069}" destId="{1A76546C-647F-4068-9B15-C00C7B41F30B}" srcOrd="13" destOrd="0" presId="urn:microsoft.com/office/officeart/2005/8/layout/radial5"/>
    <dgm:cxn modelId="{FCD1B7A2-6F0E-4B97-B49F-3FE6D83A9B18}" type="presParOf" srcId="{1A76546C-647F-4068-9B15-C00C7B41F30B}" destId="{3746A7F0-7B92-4E17-98B5-A5436A54B763}" srcOrd="0" destOrd="0" presId="urn:microsoft.com/office/officeart/2005/8/layout/radial5"/>
    <dgm:cxn modelId="{A72D49B7-B783-4C22-80B4-A1BBC28D3563}" type="presParOf" srcId="{B01BB4CA-6EC5-49DC-AF0B-AA6FF344F069}" destId="{FFD00EFB-9879-4AC8-AFB3-CBA520C684E8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5F4DF-88D9-4707-A4E2-7C8E7AE8DB1E}">
      <dsp:nvSpPr>
        <dsp:cNvPr id="0" name=""/>
        <dsp:cNvSpPr/>
      </dsp:nvSpPr>
      <dsp:spPr>
        <a:xfrm>
          <a:off x="2362203" y="1523997"/>
          <a:ext cx="2878353" cy="1583652"/>
        </a:xfrm>
        <a:prstGeom prst="ellipse">
          <a:avLst/>
        </a:prstGeo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b="1" i="1" kern="1200" baseline="-25000" dirty="0" smtClean="0">
              <a:solidFill>
                <a:schemeClr val="bg1"/>
              </a:solidFill>
              <a:latin typeface="+mj-lt"/>
              <a:ea typeface="+mn-ea"/>
              <a:cs typeface="Courier New" panose="02070309020205020404" pitchFamily="49" charset="0"/>
            </a:rPr>
            <a:t>Tucannon Implementation Partners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600" i="1" kern="1200" baseline="-25000" dirty="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2783728" y="1755917"/>
        <a:ext cx="2035303" cy="1119812"/>
      </dsp:txXfrm>
    </dsp:sp>
    <dsp:sp modelId="{AE4D0D83-0BE1-431C-AC3D-4561426F6A71}">
      <dsp:nvSpPr>
        <dsp:cNvPr id="0" name=""/>
        <dsp:cNvSpPr/>
      </dsp:nvSpPr>
      <dsp:spPr>
        <a:xfrm rot="16278934">
          <a:off x="3700603" y="1256331"/>
          <a:ext cx="244482" cy="249628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1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3736434" y="1342920"/>
        <a:ext cx="171137" cy="149776"/>
      </dsp:txXfrm>
    </dsp:sp>
    <dsp:sp modelId="{637A8462-15B9-4259-88BD-534D96F90592}">
      <dsp:nvSpPr>
        <dsp:cNvPr id="0" name=""/>
        <dsp:cNvSpPr/>
      </dsp:nvSpPr>
      <dsp:spPr>
        <a:xfrm>
          <a:off x="2882754" y="41383"/>
          <a:ext cx="1914433" cy="1188068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Snake River Salmon Recovery Board (SRSRB)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3163116" y="215372"/>
        <a:ext cx="1353709" cy="840090"/>
      </dsp:txXfrm>
    </dsp:sp>
    <dsp:sp modelId="{35DD5151-FE28-4779-905B-4E464A510552}">
      <dsp:nvSpPr>
        <dsp:cNvPr id="0" name=""/>
        <dsp:cNvSpPr/>
      </dsp:nvSpPr>
      <dsp:spPr>
        <a:xfrm rot="20536162">
          <a:off x="5076015" y="1698371"/>
          <a:ext cx="532318" cy="249628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1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5077794" y="1759700"/>
        <a:ext cx="457430" cy="149776"/>
      </dsp:txXfrm>
    </dsp:sp>
    <dsp:sp modelId="{3C827475-95EC-437F-A773-B9D28789CF6E}">
      <dsp:nvSpPr>
        <dsp:cNvPr id="0" name=""/>
        <dsp:cNvSpPr/>
      </dsp:nvSpPr>
      <dsp:spPr>
        <a:xfrm>
          <a:off x="5566155" y="816760"/>
          <a:ext cx="1881675" cy="1267995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Columbia  Conservation District (CCD)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5841720" y="1002454"/>
        <a:ext cx="1330545" cy="896607"/>
      </dsp:txXfrm>
    </dsp:sp>
    <dsp:sp modelId="{FB217DCC-6799-412A-A776-BB926493FED4}">
      <dsp:nvSpPr>
        <dsp:cNvPr id="0" name=""/>
        <dsp:cNvSpPr/>
      </dsp:nvSpPr>
      <dsp:spPr>
        <a:xfrm rot="1521101">
          <a:off x="4907485" y="2844908"/>
          <a:ext cx="548009" cy="249628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1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4911091" y="2878801"/>
        <a:ext cx="473121" cy="149776"/>
      </dsp:txXfrm>
    </dsp:sp>
    <dsp:sp modelId="{1A03A08E-52BA-41BA-AD71-20AB0B9D9A0C}">
      <dsp:nvSpPr>
        <dsp:cNvPr id="0" name=""/>
        <dsp:cNvSpPr/>
      </dsp:nvSpPr>
      <dsp:spPr>
        <a:xfrm>
          <a:off x="5293850" y="2858991"/>
          <a:ext cx="1984081" cy="1267995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Washington Department of Fish and Wildlife (WDFW)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5584412" y="3044685"/>
        <a:ext cx="1402957" cy="896607"/>
      </dsp:txXfrm>
    </dsp:sp>
    <dsp:sp modelId="{52AE3B9B-7852-415B-AE2B-7BBFAAB28596}">
      <dsp:nvSpPr>
        <dsp:cNvPr id="0" name=""/>
        <dsp:cNvSpPr/>
      </dsp:nvSpPr>
      <dsp:spPr>
        <a:xfrm rot="5336140">
          <a:off x="3532441" y="3264292"/>
          <a:ext cx="578371" cy="28268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574056" y="3278434"/>
        <a:ext cx="493566" cy="169611"/>
      </dsp:txXfrm>
    </dsp:sp>
    <dsp:sp modelId="{3708501C-C3B7-4BB1-958C-6FF1E9CF2D41}">
      <dsp:nvSpPr>
        <dsp:cNvPr id="0" name=""/>
        <dsp:cNvSpPr/>
      </dsp:nvSpPr>
      <dsp:spPr>
        <a:xfrm>
          <a:off x="2753227" y="3722051"/>
          <a:ext cx="2173486" cy="1341964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Confederated Tribes of the Umatilla Indian Reservation (CTUIR)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3071527" y="3918577"/>
        <a:ext cx="1536886" cy="948912"/>
      </dsp:txXfrm>
    </dsp:sp>
    <dsp:sp modelId="{C92BF3C9-06C5-4948-B835-CC2F3AD52E6B}">
      <dsp:nvSpPr>
        <dsp:cNvPr id="0" name=""/>
        <dsp:cNvSpPr/>
      </dsp:nvSpPr>
      <dsp:spPr>
        <a:xfrm rot="19730611" flipV="1">
          <a:off x="2010076" y="2786342"/>
          <a:ext cx="434315" cy="203810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2014486" y="2842921"/>
        <a:ext cx="373172" cy="122286"/>
      </dsp:txXfrm>
    </dsp:sp>
    <dsp:sp modelId="{F716AD9C-39E7-40BD-9E98-2D7436F0355F}">
      <dsp:nvSpPr>
        <dsp:cNvPr id="0" name=""/>
        <dsp:cNvSpPr/>
      </dsp:nvSpPr>
      <dsp:spPr>
        <a:xfrm>
          <a:off x="529054" y="2590797"/>
          <a:ext cx="1341964" cy="1341964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Landowners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725580" y="2787323"/>
        <a:ext cx="948912" cy="948912"/>
      </dsp:txXfrm>
    </dsp:sp>
    <dsp:sp modelId="{78DDCD90-F673-4A79-BE4F-B726878BB8C2}">
      <dsp:nvSpPr>
        <dsp:cNvPr id="0" name=""/>
        <dsp:cNvSpPr/>
      </dsp:nvSpPr>
      <dsp:spPr>
        <a:xfrm rot="12477849">
          <a:off x="1795198" y="1445809"/>
          <a:ext cx="932604" cy="21726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1050000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1856572" y="1504544"/>
        <a:ext cx="867425" cy="130359"/>
      </dsp:txXfrm>
    </dsp:sp>
    <dsp:sp modelId="{D98DE2BD-E8B0-491D-88AD-547F4996A8FF}">
      <dsp:nvSpPr>
        <dsp:cNvPr id="0" name=""/>
        <dsp:cNvSpPr/>
      </dsp:nvSpPr>
      <dsp:spPr>
        <a:xfrm>
          <a:off x="649461" y="327694"/>
          <a:ext cx="1341964" cy="1341964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Nez Perce Tribe (NPT)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845987" y="524220"/>
        <a:ext cx="948912" cy="948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5F4DF-88D9-4707-A4E2-7C8E7AE8DB1E}">
      <dsp:nvSpPr>
        <dsp:cNvPr id="0" name=""/>
        <dsp:cNvSpPr/>
      </dsp:nvSpPr>
      <dsp:spPr>
        <a:xfrm>
          <a:off x="2173568" y="1758252"/>
          <a:ext cx="3228384" cy="1503910"/>
        </a:xfrm>
        <a:prstGeom prst="ellipse">
          <a:avLst/>
        </a:prstGeom>
        <a:gradFill flip="none" rotWithShape="0">
          <a:gsLst>
            <a:gs pos="41000">
              <a:srgbClr val="0F6FC6">
                <a:lumMod val="75000"/>
              </a:srgbClr>
            </a:gs>
            <a:gs pos="65000">
              <a:srgbClr val="009DD9">
                <a:lumMod val="75000"/>
              </a:srgbClr>
            </a:gs>
          </a:gsLst>
          <a:lin ang="16200000" scaled="1"/>
          <a:tileRect/>
        </a:gra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i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Tucannon Limiting Factors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400" i="1" kern="1200" baseline="-25000" dirty="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2646354" y="1978495"/>
        <a:ext cx="2282812" cy="1063424"/>
      </dsp:txXfrm>
    </dsp:sp>
    <dsp:sp modelId="{AE4D0D83-0BE1-431C-AC3D-4561426F6A71}">
      <dsp:nvSpPr>
        <dsp:cNvPr id="0" name=""/>
        <dsp:cNvSpPr/>
      </dsp:nvSpPr>
      <dsp:spPr>
        <a:xfrm rot="16278934">
          <a:off x="3659196" y="1443219"/>
          <a:ext cx="299710" cy="279753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3700196" y="1541122"/>
        <a:ext cx="215784" cy="167851"/>
      </dsp:txXfrm>
    </dsp:sp>
    <dsp:sp modelId="{637A8462-15B9-4259-88BD-534D96F90592}">
      <dsp:nvSpPr>
        <dsp:cNvPr id="0" name=""/>
        <dsp:cNvSpPr/>
      </dsp:nvSpPr>
      <dsp:spPr>
        <a:xfrm>
          <a:off x="2924337" y="-8619"/>
          <a:ext cx="1810251" cy="1405792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2004 Sub Basin Plan (NW Power Council)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3189442" y="197254"/>
        <a:ext cx="1280041" cy="994046"/>
      </dsp:txXfrm>
    </dsp:sp>
    <dsp:sp modelId="{35DD5151-FE28-4779-905B-4E464A510552}">
      <dsp:nvSpPr>
        <dsp:cNvPr id="0" name=""/>
        <dsp:cNvSpPr/>
      </dsp:nvSpPr>
      <dsp:spPr>
        <a:xfrm rot="19842409">
          <a:off x="4824020" y="1646022"/>
          <a:ext cx="509606" cy="279753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4829386" y="1722505"/>
        <a:ext cx="425680" cy="167851"/>
      </dsp:txXfrm>
    </dsp:sp>
    <dsp:sp modelId="{3C827475-95EC-437F-A773-B9D28789CF6E}">
      <dsp:nvSpPr>
        <dsp:cNvPr id="0" name=""/>
        <dsp:cNvSpPr/>
      </dsp:nvSpPr>
      <dsp:spPr>
        <a:xfrm>
          <a:off x="5055203" y="550590"/>
          <a:ext cx="2171424" cy="1278913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2005/2011 Salmon Recovery Plan (SRSRB)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5373201" y="737882"/>
        <a:ext cx="1535428" cy="904329"/>
      </dsp:txXfrm>
    </dsp:sp>
    <dsp:sp modelId="{FB217DCC-6799-412A-A776-BB926493FED4}">
      <dsp:nvSpPr>
        <dsp:cNvPr id="0" name=""/>
        <dsp:cNvSpPr/>
      </dsp:nvSpPr>
      <dsp:spPr>
        <a:xfrm rot="492701">
          <a:off x="5344961" y="2609074"/>
          <a:ext cx="194357" cy="279753"/>
        </a:xfrm>
        <a:prstGeom prst="rightArrow">
          <a:avLst>
            <a:gd name="adj1" fmla="val 60000"/>
            <a:gd name="adj2" fmla="val 50000"/>
          </a:avLst>
        </a:prstGeom>
        <a:solidFill>
          <a:sysClr val="windowText" lastClr="000000"/>
        </a:solidFill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1200" kern="1200">
            <a:solidFill>
              <a:sysClr val="window" lastClr="FFFFFF"/>
            </a:solidFill>
            <a:latin typeface="Gill Sans MT" panose="020B0502020104020203" pitchFamily="34" charset="0"/>
            <a:ea typeface="+mn-ea"/>
            <a:cs typeface="Courier New" panose="02070309020205020404" pitchFamily="49" charset="0"/>
          </a:endParaRPr>
        </a:p>
      </dsp:txBody>
      <dsp:txXfrm>
        <a:off x="5345260" y="2660861"/>
        <a:ext cx="136050" cy="167851"/>
      </dsp:txXfrm>
    </dsp:sp>
    <dsp:sp modelId="{1A03A08E-52BA-41BA-AD71-20AB0B9D9A0C}">
      <dsp:nvSpPr>
        <dsp:cNvPr id="0" name=""/>
        <dsp:cNvSpPr/>
      </dsp:nvSpPr>
      <dsp:spPr>
        <a:xfrm>
          <a:off x="5513659" y="2301477"/>
          <a:ext cx="2517654" cy="1278913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Tucannon Geomorphic Assessment (Anchor QEA, 2011)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5882361" y="2488769"/>
        <a:ext cx="1780250" cy="904329"/>
      </dsp:txXfrm>
    </dsp:sp>
    <dsp:sp modelId="{0C56C5EF-4787-4882-A2C8-AA8F236E70CA}">
      <dsp:nvSpPr>
        <dsp:cNvPr id="0" name=""/>
        <dsp:cNvSpPr/>
      </dsp:nvSpPr>
      <dsp:spPr>
        <a:xfrm rot="14479261">
          <a:off x="4339433" y="3244248"/>
          <a:ext cx="382442" cy="511329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424330" y="3396843"/>
        <a:ext cx="267709" cy="306797"/>
      </dsp:txXfrm>
    </dsp:sp>
    <dsp:sp modelId="{B6A92B75-D1FE-4C9A-89BE-5063C2679CA2}">
      <dsp:nvSpPr>
        <dsp:cNvPr id="0" name=""/>
        <dsp:cNvSpPr/>
      </dsp:nvSpPr>
      <dsp:spPr>
        <a:xfrm>
          <a:off x="3940543" y="3749768"/>
          <a:ext cx="2571294" cy="1353519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Conceptual Restoration Plan (Anchor QEA 2011)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4317100" y="3947986"/>
        <a:ext cx="1818180" cy="957083"/>
      </dsp:txXfrm>
    </dsp:sp>
    <dsp:sp modelId="{E0905FD5-1E12-463F-BB7D-AA39683C84B6}">
      <dsp:nvSpPr>
        <dsp:cNvPr id="0" name=""/>
        <dsp:cNvSpPr/>
      </dsp:nvSpPr>
      <dsp:spPr>
        <a:xfrm rot="7451580">
          <a:off x="2924679" y="3252046"/>
          <a:ext cx="370711" cy="511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011535" y="3308317"/>
        <a:ext cx="259498" cy="306797"/>
      </dsp:txXfrm>
    </dsp:sp>
    <dsp:sp modelId="{E70BD69A-B5E9-4F52-B229-72F7EF29FAEC}">
      <dsp:nvSpPr>
        <dsp:cNvPr id="0" name=""/>
        <dsp:cNvSpPr/>
      </dsp:nvSpPr>
      <dsp:spPr>
        <a:xfrm>
          <a:off x="1425789" y="3749769"/>
          <a:ext cx="2119963" cy="1353519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Restoration Ecological Process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1736250" y="3947987"/>
        <a:ext cx="1499041" cy="957083"/>
      </dsp:txXfrm>
    </dsp:sp>
    <dsp:sp modelId="{E6131795-B5B9-47BD-8A0F-3E33C07DC896}">
      <dsp:nvSpPr>
        <dsp:cNvPr id="0" name=""/>
        <dsp:cNvSpPr/>
      </dsp:nvSpPr>
      <dsp:spPr>
        <a:xfrm rot="10417502">
          <a:off x="1933694" y="2450417"/>
          <a:ext cx="201774" cy="511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1994039" y="2549322"/>
        <a:ext cx="141242" cy="306797"/>
      </dsp:txXfrm>
    </dsp:sp>
    <dsp:sp modelId="{DD7142D0-0B49-40DB-846A-4DBD7219AA9D}">
      <dsp:nvSpPr>
        <dsp:cNvPr id="0" name=""/>
        <dsp:cNvSpPr/>
      </dsp:nvSpPr>
      <dsp:spPr>
        <a:xfrm>
          <a:off x="76191" y="2149086"/>
          <a:ext cx="1772880" cy="1353519"/>
        </a:xfrm>
        <a:prstGeom prst="ellipse">
          <a:avLst/>
        </a:prstGeom>
        <a:gradFill flip="none" rotWithShape="0">
          <a:gsLst>
            <a:gs pos="0">
              <a:sysClr val="windowText" lastClr="000000"/>
            </a:gs>
            <a:gs pos="50000">
              <a:sysClr val="windowText" lastClr="000000">
                <a:lumMod val="65000"/>
              </a:sysClr>
            </a:gs>
            <a:gs pos="100000">
              <a:sysClr val="window" lastClr="FFFFFF"/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Geomorphic Change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335823" y="2347304"/>
        <a:ext cx="1253616" cy="957083"/>
      </dsp:txXfrm>
    </dsp:sp>
    <dsp:sp modelId="{1A76546C-647F-4068-9B15-C00C7B41F30B}">
      <dsp:nvSpPr>
        <dsp:cNvPr id="0" name=""/>
        <dsp:cNvSpPr/>
      </dsp:nvSpPr>
      <dsp:spPr>
        <a:xfrm rot="12574537">
          <a:off x="2453120" y="1480795"/>
          <a:ext cx="482348" cy="3429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549314" y="1574788"/>
        <a:ext cx="379450" cy="205796"/>
      </dsp:txXfrm>
    </dsp:sp>
    <dsp:sp modelId="{FFD00EFB-9879-4AC8-AFB3-CBA520C684E8}">
      <dsp:nvSpPr>
        <dsp:cNvPr id="0" name=""/>
        <dsp:cNvSpPr/>
      </dsp:nvSpPr>
      <dsp:spPr>
        <a:xfrm>
          <a:off x="457203" y="167880"/>
          <a:ext cx="2294865" cy="22067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baseline="-25000" dirty="0" smtClean="0">
              <a:solidFill>
                <a:sysClr val="window" lastClr="FFFFFF"/>
              </a:solidFill>
              <a:latin typeface="+mj-lt"/>
              <a:ea typeface="+mn-ea"/>
              <a:cs typeface="Courier New" panose="02070309020205020404" pitchFamily="49" charset="0"/>
            </a:rPr>
            <a:t>Natural Function</a:t>
          </a:r>
          <a:endParaRPr lang="en-US" sz="2000" b="1" kern="1200" baseline="-25000" dirty="0">
            <a:solidFill>
              <a:sysClr val="window" lastClr="FFFFFF"/>
            </a:solidFill>
            <a:latin typeface="+mj-lt"/>
            <a:ea typeface="+mn-ea"/>
            <a:cs typeface="Courier New" panose="02070309020205020404" pitchFamily="49" charset="0"/>
          </a:endParaRPr>
        </a:p>
      </dsp:txBody>
      <dsp:txXfrm>
        <a:off x="793278" y="491049"/>
        <a:ext cx="1622715" cy="15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0.91262</cdr:x>
      <cdr:y>0.90677</cdr:y>
    </cdr:from>
    <cdr:to>
      <cdr:x>1</cdr:x>
      <cdr:y>1</cdr:y>
    </cdr:to>
    <cdr:pic>
      <cdr:nvPicPr>
        <cdr:cNvPr id="2" name="Picture 1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68055" r="64191"/>
        <a:stretch xmlns:a="http://schemas.openxmlformats.org/drawingml/2006/main"/>
      </cdr:blipFill>
      <cdr:spPr bwMode="auto">
        <a:xfrm xmlns:a="http://schemas.openxmlformats.org/drawingml/2006/main">
          <a:off x="7162800" y="4468191"/>
          <a:ext cx="685800" cy="4594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0.02469</cdr:x>
      <cdr:y>0.55826</cdr:y>
    </cdr:from>
    <cdr:to>
      <cdr:x>0.31173</cdr:x>
      <cdr:y>0.62137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203200" y="2450445"/>
          <a:ext cx="23622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 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341845-16A7-4C4D-8A69-7CB579CA1F34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C502BE-E390-4D3E-A0E7-47D0F4097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1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BF6F34-74A0-4E0E-AEEA-FAFD1EA8A553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93854A-A823-440C-A13E-4CB6649637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3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The project is managed</a:t>
            </a:r>
            <a:r>
              <a:rPr lang="en-US" baseline="0" dirty="0" smtClean="0"/>
              <a:t> by the SRSRB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SRSRB is (1</a:t>
            </a:r>
            <a:r>
              <a:rPr lang="en-US" baseline="0" dirty="0" smtClean="0"/>
              <a:t> of 7) </a:t>
            </a:r>
            <a:r>
              <a:rPr lang="en-US" dirty="0" smtClean="0"/>
              <a:t>Regional Salmon Recovery board</a:t>
            </a:r>
            <a:r>
              <a:rPr lang="en-US" baseline="0" dirty="0" smtClean="0"/>
              <a:t> helping to convene and manage salmon recovery throughout the lower Snake and Walla Walla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describe the SRSRB</a:t>
            </a:r>
            <a:r>
              <a:rPr lang="en-US" baseline="0" dirty="0" smtClean="0"/>
              <a:t> and their role in public involvement and project buy in as well as final funding approval.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Convenes local RTT and participates on a broad spectrum of recovery related activities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9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LWD structures have been placed to increase flood</a:t>
            </a:r>
            <a:r>
              <a:rPr lang="en-US" baseline="0" dirty="0" smtClean="0"/>
              <a:t> frequency and connectivity.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&gt; 10 miles have been treated with wood at an intensity which will improve connectivity over time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Some will occur quickly and others will take time for geomorphic change to occur based on flow and sediment movement.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bigger flow event it is expected have large gains in connectivity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46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Project</a:t>
            </a:r>
            <a:r>
              <a:rPr lang="en-US" baseline="0" dirty="0" smtClean="0"/>
              <a:t> have reconnected side channels for the purpose of connecting floodplains and providing off channel habitats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4.15 miles side channels reconnected/created 3.59 mile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7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River miles treated with 12.5 miles by 2016 and another 4.5</a:t>
            </a:r>
            <a:r>
              <a:rPr lang="en-US" baseline="0" dirty="0" smtClean="0"/>
              <a:t> miles in 2017.  Structure placed 450 plus 170 more in 2017.  3540 key pieces and ~ 1000 more in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9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r>
              <a:rPr lang="en-US" baseline="0" dirty="0" smtClean="0"/>
              <a:t> within the basin has been a coordinated effort between CHaMP, AEM, WDFW and the SRSRB in the collection of physical and biological data within a robust study design targeting control treatment sites coordinated with the implementation of restoration projects.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18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need to sort this one out but it mainly is a slide showing we are collecting data working towards our objectives is </a:t>
            </a:r>
            <a:r>
              <a:rPr lang="en-US" baseline="0" smtClean="0"/>
              <a:t>the message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3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26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46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The Regional </a:t>
            </a:r>
            <a:r>
              <a:rPr lang="en-US" baseline="0" dirty="0" smtClean="0"/>
              <a:t>objectives Recovery Plan and </a:t>
            </a:r>
            <a:r>
              <a:rPr lang="en-US" baseline="0" dirty="0" err="1" smtClean="0"/>
              <a:t>Subbasin</a:t>
            </a:r>
            <a:r>
              <a:rPr lang="en-US" baseline="0" dirty="0" smtClean="0"/>
              <a:t> plan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Reviewed and updated in the Assessment collectively improving and updated the understanding of conditions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Restoration plan  took the highest priority limiting factors and produced restoration actions for the highest priority river reach for spring chinook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Took the prioritize actions and developed conceptual projects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and then prioritized those restoration actions based on expected biological response, fit to geomorphic process and cost benefit.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Project solicitation was conducted differently in the basin where we are not sponsor limited and we knew the projects we wanted to fund. 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We used the prioritized list and our TCC and RTT to match projects with implementers based on work load and expertise.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SRSRB helps in the public vetting process of conceptual design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TIC helps sponsors develop project designs with the RTT &amp; TCC and sequence work to fit best with other projects and funding cycles and matching funds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Implementation is a collaborative effort as much as possible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Monitoring is mostly conducted by entities in which the program and the partners are involved and is used as a feed back loop to the public and the planning process.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5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5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Located SE WA in the Blue Mts.  </a:t>
            </a:r>
          </a:p>
          <a:p>
            <a:r>
              <a:rPr lang="en-US" dirty="0" smtClean="0"/>
              <a:t>Main</a:t>
            </a:r>
            <a:r>
              <a:rPr lang="en-US" baseline="0" dirty="0" smtClean="0"/>
              <a:t> Channel 58 miles in length </a:t>
            </a:r>
          </a:p>
          <a:p>
            <a:r>
              <a:rPr lang="en-US" baseline="0" dirty="0" smtClean="0"/>
              <a:t>Summer Steelhead, fall chinook bull trout and spring chinook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Nearest populations are the Clearwater, Asotin and Grande Ronde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6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Low Chinook  population</a:t>
            </a:r>
            <a:r>
              <a:rPr lang="en-US" baseline="0" dirty="0" smtClean="0"/>
              <a:t> is the reason for the programmatic in the Tucannon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Spring</a:t>
            </a:r>
            <a:r>
              <a:rPr lang="en-US" baseline="0" dirty="0" smtClean="0"/>
              <a:t> Chinook were listed in 1992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Recovery Goal of 750 with at a ten year geometric mean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Restoration goal is of 2,400-3,400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Science Division Meeting 2012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09F92E8-415F-45BB-A264-691EE3AF62FD}" type="datetime1">
              <a:rPr lang="en-US" smtClean="0"/>
              <a:t>2/16/2017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A12F2-ACDF-48E0-AD0C-E9A81E8B95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82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1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 The upper 30 miles =</a:t>
            </a:r>
            <a:r>
              <a:rPr lang="en-US" baseline="0" dirty="0" smtClean="0"/>
              <a:t> the priorities identified in the Assessment and conceptual plan.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Ten projects completed to date and 3 (5) more planned for 2017.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Three additional projects in design phases for implementation in 2018-20.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We are starting to knit the project sites together especially in the upper 20 miles.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6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Example of a project reach with</a:t>
            </a:r>
            <a:r>
              <a:rPr lang="en-US" baseline="0" dirty="0" smtClean="0"/>
              <a:t> a floodplain connectivity objective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11,428’  of River Levee and confining structure removed  ~164 acres of floodplain connected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/>
              <a:t>These are right now connectivity but still may require LWD and</a:t>
            </a:r>
            <a:r>
              <a:rPr lang="en-US" baseline="0" dirty="0" smtClean="0"/>
              <a:t> channel modifications before full benefits are realized  “time”………..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3854A-A823-440C-A13E-4CB6649637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2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A93A3D-A349-4313-9BE1-9FE8785DFAD5}" type="datetimeFigureOut">
              <a:rPr lang="en-US" smtClean="0"/>
              <a:t>2/16/2017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38B724-B001-495B-B997-AAF0E1D35E9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12" Type="http://schemas.openxmlformats.org/officeDocument/2006/relationships/image" Target="../media/image10.emf"/><Relationship Id="rId1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14.jpe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5.png"/><Relationship Id="rId4" Type="http://schemas.openxmlformats.org/officeDocument/2006/relationships/image" Target="../media/image4.emf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0.emf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524" y="228600"/>
            <a:ext cx="8156448" cy="259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Tucannon River Programmatic Habitat Program</a:t>
            </a:r>
            <a:br>
              <a:rPr lang="en-US" dirty="0" smtClean="0"/>
            </a:br>
            <a:r>
              <a:rPr lang="en-US" dirty="0" smtClean="0"/>
              <a:t> (a 30 mile long project)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228536"/>
            <a:ext cx="8686800" cy="301986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Steve </a:t>
            </a:r>
            <a:r>
              <a:rPr lang="en-US" sz="2000" dirty="0"/>
              <a:t>Martin, Director, Snake River Salmon Recovery Board </a:t>
            </a: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Kris </a:t>
            </a:r>
            <a:r>
              <a:rPr lang="en-US" sz="2000" dirty="0" err="1"/>
              <a:t>Buelow</a:t>
            </a:r>
            <a:r>
              <a:rPr lang="en-US" sz="2000" dirty="0"/>
              <a:t>, Tucannon Programmatic Project </a:t>
            </a:r>
            <a:r>
              <a:rPr lang="en-US" sz="2000" dirty="0" smtClean="0"/>
              <a:t>Manager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Kris </a:t>
            </a:r>
            <a:r>
              <a:rPr lang="en-US" sz="2000" dirty="0"/>
              <a:t>Fischer, Confederated Tribes of the Umatilla Indian </a:t>
            </a:r>
            <a:r>
              <a:rPr lang="en-US" sz="2000" dirty="0" smtClean="0"/>
              <a:t>Reservation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Heidi </a:t>
            </a:r>
            <a:r>
              <a:rPr lang="en-US" sz="2000" dirty="0"/>
              <a:t>McRoberts, Nez Perce </a:t>
            </a:r>
            <a:r>
              <a:rPr lang="en-US" sz="2000" dirty="0" smtClean="0"/>
              <a:t>Tribe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Dave Karl, Washington Department of Fish and Wildlife</a:t>
            </a:r>
            <a:r>
              <a:rPr lang="en-US" sz="2000" dirty="0" smtClean="0"/>
              <a:t>	 </a:t>
            </a:r>
          </a:p>
          <a:p>
            <a:pPr algn="l"/>
            <a:r>
              <a:rPr lang="en-US" sz="2000" dirty="0" smtClean="0"/>
              <a:t>														</a:t>
            </a:r>
            <a:r>
              <a:rPr lang="en-US" sz="1800" dirty="0" smtClean="0">
                <a:solidFill>
                  <a:schemeClr val="bg1"/>
                </a:solidFill>
              </a:rPr>
              <a:t>Umbrella </a:t>
            </a:r>
            <a:r>
              <a:rPr lang="en-US" sz="1800" dirty="0">
                <a:solidFill>
                  <a:schemeClr val="bg1"/>
                </a:solidFill>
              </a:rPr>
              <a:t>Project </a:t>
            </a:r>
            <a:r>
              <a:rPr lang="en-US" sz="1800" dirty="0" smtClean="0">
                <a:solidFill>
                  <a:schemeClr val="bg1"/>
                </a:solidFill>
              </a:rPr>
              <a:t>Review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 					2.16.2017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 					#</a:t>
            </a:r>
            <a:r>
              <a:rPr lang="en-US" sz="1800" dirty="0">
                <a:solidFill>
                  <a:schemeClr val="bg1"/>
                </a:solidFill>
              </a:rPr>
              <a:t>2010-077-0</a:t>
            </a:r>
          </a:p>
        </p:txBody>
      </p:sp>
    </p:spTree>
    <p:extLst>
      <p:ext uri="{BB962C8B-B14F-4D97-AF65-F5344CB8AC3E}">
        <p14:creationId xmlns:p14="http://schemas.microsoft.com/office/powerpoint/2010/main" val="41607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103432124"/>
              </p:ext>
            </p:extLst>
          </p:nvPr>
        </p:nvGraphicFramePr>
        <p:xfrm>
          <a:off x="457200" y="1203720"/>
          <a:ext cx="8031314" cy="52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228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Limiting Factors – Restoration Objectives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29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7995F4DF-88D9-4707-A4E2-7C8E7AE8D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graphicEl>
                                              <a:dgm id="{7995F4DF-88D9-4707-A4E2-7C8E7AE8D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AE4D0D83-0BE1-431C-AC3D-4561426F6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graphicEl>
                                              <a:dgm id="{AE4D0D83-0BE1-431C-AC3D-4561426F6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37A8462-15B9-4259-88BD-534D96F90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graphicEl>
                                              <a:dgm id="{637A8462-15B9-4259-88BD-534D96F90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5DD5151-FE28-4779-905B-4E464A510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graphicEl>
                                              <a:dgm id="{35DD5151-FE28-4779-905B-4E464A510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C827475-95EC-437F-A773-B9D28789C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graphicEl>
                                              <a:dgm id="{3C827475-95EC-437F-A773-B9D28789C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B217DCC-6799-412A-A776-BB926493F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graphicEl>
                                              <a:dgm id="{FB217DCC-6799-412A-A776-BB926493F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1A03A08E-52BA-41BA-AD71-20AB0B9D9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graphicEl>
                                              <a:dgm id="{1A03A08E-52BA-41BA-AD71-20AB0B9D9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0C56C5EF-4787-4882-A2C8-AA8F236E7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graphicEl>
                                              <a:dgm id="{0C56C5EF-4787-4882-A2C8-AA8F236E7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B6A92B75-D1FE-4C9A-89BE-5063C2679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graphicEl>
                                              <a:dgm id="{B6A92B75-D1FE-4C9A-89BE-5063C2679C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0905FD5-1E12-463F-BB7D-AA39683C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graphicEl>
                                              <a:dgm id="{E0905FD5-1E12-463F-BB7D-AA39683C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70BD69A-B5E9-4F52-B229-72F7EF29F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graphicEl>
                                              <a:dgm id="{E70BD69A-B5E9-4F52-B229-72F7EF29FA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6131795-B5B9-47BD-8A0F-3E33C07DC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>
                                            <p:graphicEl>
                                              <a:dgm id="{E6131795-B5B9-47BD-8A0F-3E33C07DC8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DD7142D0-0B49-40DB-846A-4DBD7219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graphicEl>
                                              <a:dgm id="{DD7142D0-0B49-40DB-846A-4DBD7219AA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1A76546C-647F-4068-9B15-C00C7B41F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graphicEl>
                                              <a:dgm id="{1A76546C-647F-4068-9B15-C00C7B41F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FD00EFB-9879-4AC8-AFB3-CBA520C68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graphicEl>
                                              <a:dgm id="{FFD00EFB-9879-4AC8-AFB3-CBA520C68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0" b="12016"/>
          <a:stretch/>
        </p:blipFill>
        <p:spPr>
          <a:xfrm>
            <a:off x="76199" y="152401"/>
            <a:ext cx="8972365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10" idx="0"/>
          </p:cNvCxnSpPr>
          <p:nvPr/>
        </p:nvCxnSpPr>
        <p:spPr>
          <a:xfrm flipV="1">
            <a:off x="2857500" y="1267720"/>
            <a:ext cx="1264599" cy="2910441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43200" y="4547493"/>
            <a:ext cx="3657600" cy="1610205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7400" y="4178161"/>
            <a:ext cx="1600200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30 Mile Reach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8" t="1501" r="1378" b="69975"/>
          <a:stretch/>
        </p:blipFill>
        <p:spPr>
          <a:xfrm>
            <a:off x="381000" y="1934676"/>
            <a:ext cx="1524000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5" r="84104"/>
          <a:stretch/>
        </p:blipFill>
        <p:spPr>
          <a:xfrm>
            <a:off x="190500" y="5690065"/>
            <a:ext cx="1828800" cy="935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68" y="13420"/>
            <a:ext cx="8229600" cy="780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Floodplain Connectivity (Levees)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23" y="838200"/>
            <a:ext cx="8471807" cy="5410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429000" y="4841127"/>
            <a:ext cx="2895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905000" y="3317127"/>
            <a:ext cx="15240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540134">
            <a:off x="3255828" y="2784807"/>
            <a:ext cx="4292734" cy="130783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143751" y="4193431"/>
            <a:ext cx="479685" cy="107028"/>
          </a:xfrm>
          <a:custGeom>
            <a:avLst/>
            <a:gdLst>
              <a:gd name="connsiteX0" fmla="*/ 0 w 479685"/>
              <a:gd name="connsiteY0" fmla="*/ 59960 h 107028"/>
              <a:gd name="connsiteX1" fmla="*/ 284813 w 479685"/>
              <a:gd name="connsiteY1" fmla="*/ 104931 h 107028"/>
              <a:gd name="connsiteX2" fmla="*/ 479685 w 479685"/>
              <a:gd name="connsiteY2" fmla="*/ 0 h 107028"/>
              <a:gd name="connsiteX3" fmla="*/ 479685 w 479685"/>
              <a:gd name="connsiteY3" fmla="*/ 0 h 10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685" h="107028">
                <a:moveTo>
                  <a:pt x="0" y="59960"/>
                </a:moveTo>
                <a:cubicBezTo>
                  <a:pt x="102433" y="87442"/>
                  <a:pt x="204866" y="114924"/>
                  <a:pt x="284813" y="104931"/>
                </a:cubicBezTo>
                <a:cubicBezTo>
                  <a:pt x="364760" y="94938"/>
                  <a:pt x="479685" y="0"/>
                  <a:pt x="479685" y="0"/>
                </a:cubicBezTo>
                <a:lnTo>
                  <a:pt x="479685" y="0"/>
                </a:lnTo>
              </a:path>
            </a:pathLst>
          </a:custGeom>
          <a:noFill/>
          <a:ln w="825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94403" y="1057980"/>
            <a:ext cx="3487994" cy="2519455"/>
            <a:chOff x="3910256" y="914400"/>
            <a:chExt cx="2473338" cy="16002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" t="4325" r="2853" b="4057"/>
            <a:stretch/>
          </p:blipFill>
          <p:spPr bwMode="auto">
            <a:xfrm>
              <a:off x="3910256" y="914400"/>
              <a:ext cx="2473338" cy="1600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Down Arrow 7"/>
            <p:cNvSpPr/>
            <p:nvPr/>
          </p:nvSpPr>
          <p:spPr>
            <a:xfrm>
              <a:off x="5257800" y="982706"/>
              <a:ext cx="76200" cy="30418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70568" y="1011643"/>
            <a:ext cx="3630432" cy="2641119"/>
            <a:chOff x="6418582" y="1204562"/>
            <a:chExt cx="2402836" cy="157914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8582" y="1204562"/>
              <a:ext cx="2402836" cy="15791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Down Arrow 12"/>
            <p:cNvSpPr/>
            <p:nvPr/>
          </p:nvSpPr>
          <p:spPr>
            <a:xfrm>
              <a:off x="7599395" y="1615416"/>
              <a:ext cx="76200" cy="30418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75344" y="5532416"/>
            <a:ext cx="1153656" cy="399516"/>
            <a:chOff x="2275344" y="5532416"/>
            <a:chExt cx="1153656" cy="399516"/>
          </a:xfrm>
        </p:grpSpPr>
        <p:sp>
          <p:nvSpPr>
            <p:cNvPr id="9" name="TextBox 8"/>
            <p:cNvSpPr txBox="1"/>
            <p:nvPr/>
          </p:nvSpPr>
          <p:spPr>
            <a:xfrm>
              <a:off x="2438400" y="5562600"/>
              <a:ext cx="99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Flow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5400000">
              <a:off x="2500014" y="5307746"/>
              <a:ext cx="399516" cy="848856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18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86"/>
            <a:ext cx="8229600" cy="819912"/>
          </a:xfrm>
        </p:spPr>
        <p:txBody>
          <a:bodyPr/>
          <a:lstStyle/>
          <a:p>
            <a:r>
              <a:rPr lang="en-US" dirty="0" smtClean="0"/>
              <a:t>Floodplain Connectivity (LWD)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4171394"/>
            <a:ext cx="3454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36925" y="7551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10 miles built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1257300"/>
            <a:ext cx="3736975" cy="2802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57300"/>
            <a:ext cx="3733800" cy="280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own Arrow 8"/>
          <p:cNvSpPr/>
          <p:nvPr/>
        </p:nvSpPr>
        <p:spPr>
          <a:xfrm>
            <a:off x="1600200" y="1905000"/>
            <a:ext cx="103632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715000" y="1752600"/>
            <a:ext cx="103632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0" y="4171394"/>
            <a:ext cx="3429740" cy="2572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Down Arrow 14"/>
          <p:cNvSpPr/>
          <p:nvPr/>
        </p:nvSpPr>
        <p:spPr>
          <a:xfrm>
            <a:off x="1981200" y="4800600"/>
            <a:ext cx="103632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0" b="24874"/>
          <a:stretch/>
        </p:blipFill>
        <p:spPr>
          <a:xfrm>
            <a:off x="221940" y="2673927"/>
            <a:ext cx="8469351" cy="1898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90" y="97708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Side Channels (Connectivity)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8" b="31076"/>
          <a:stretch/>
        </p:blipFill>
        <p:spPr>
          <a:xfrm>
            <a:off x="221939" y="990600"/>
            <a:ext cx="8469351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51286"/>
            <a:ext cx="2504150" cy="1878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40852"/>
            <a:ext cx="2463280" cy="1888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381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4 miles reconnected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80744" y="4087026"/>
            <a:ext cx="1153656" cy="399516"/>
            <a:chOff x="2275344" y="5532416"/>
            <a:chExt cx="1153656" cy="399516"/>
          </a:xfrm>
        </p:grpSpPr>
        <p:sp>
          <p:nvSpPr>
            <p:cNvPr id="9" name="TextBox 8"/>
            <p:cNvSpPr txBox="1"/>
            <p:nvPr/>
          </p:nvSpPr>
          <p:spPr>
            <a:xfrm>
              <a:off x="2438400" y="5562600"/>
              <a:ext cx="99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Flow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5400000">
              <a:off x="2500014" y="5307746"/>
              <a:ext cx="399516" cy="848856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00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3" y="76200"/>
            <a:ext cx="8229600" cy="78028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Channel Complexity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2821" r="4578" b="3653"/>
          <a:stretch/>
        </p:blipFill>
        <p:spPr>
          <a:xfrm>
            <a:off x="4191000" y="3477161"/>
            <a:ext cx="4572000" cy="2923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185258" cy="3208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10000" cy="2465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 descr="C:\Users\Kris\Documents\2016 Time laps\100_WSCT\WSCT18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4350"/>
          <a:stretch/>
        </p:blipFill>
        <p:spPr bwMode="auto">
          <a:xfrm>
            <a:off x="902370" y="3810000"/>
            <a:ext cx="2831430" cy="256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6443246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&gt;12 miles treated, with 450 structures and &gt;3,500 key pieces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19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Habitat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391582" cy="286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Kris\Desktop\GoToMeeting 01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1816" r="9028" b="1113"/>
          <a:stretch/>
        </p:blipFill>
        <p:spPr bwMode="auto">
          <a:xfrm>
            <a:off x="4740757" y="1135335"/>
            <a:ext cx="3869843" cy="2875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8" y="4129892"/>
            <a:ext cx="4794051" cy="2592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0999" y="3352800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CHaMP Habitat Units Change Detection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12142" y="5943600"/>
            <a:ext cx="202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Rapid Habitat Survey “As-built”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7836" y="3651729"/>
            <a:ext cx="3977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AEM –Fish Use Snorkel Data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1" y="6400800"/>
            <a:ext cx="3809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WDFW Fish in Fish Out and Habitat Use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Kris\Desktop\GoToMeeting 00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21332" r="16507" b="13198"/>
          <a:stretch/>
        </p:blipFill>
        <p:spPr bwMode="auto">
          <a:xfrm>
            <a:off x="5105401" y="4117116"/>
            <a:ext cx="3505200" cy="2253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4953000"/>
            <a:ext cx="1371600" cy="7968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5" idx="0"/>
          </p:cNvCxnSpPr>
          <p:nvPr/>
        </p:nvCxnSpPr>
        <p:spPr>
          <a:xfrm flipH="1" flipV="1">
            <a:off x="2438399" y="4204652"/>
            <a:ext cx="381001" cy="74834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64458" y="4267200"/>
            <a:ext cx="945541" cy="68580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41" y="3105430"/>
            <a:ext cx="2312959" cy="1385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45" y="3124200"/>
            <a:ext cx="2826141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r>
              <a:rPr lang="en-US" dirty="0"/>
              <a:t> </a:t>
            </a:r>
            <a:r>
              <a:rPr lang="en-US" dirty="0" smtClean="0"/>
              <a:t>&amp; Progress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9" y="3142969"/>
            <a:ext cx="2905125" cy="134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27355" r="16053" b="12732"/>
          <a:stretch/>
        </p:blipFill>
        <p:spPr bwMode="auto">
          <a:xfrm>
            <a:off x="304800" y="1201678"/>
            <a:ext cx="2561234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C:\Users\Kris\Desktop\GoToMeeting 01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3040" r="26441" b="28033"/>
          <a:stretch/>
        </p:blipFill>
        <p:spPr bwMode="auto">
          <a:xfrm>
            <a:off x="3061365" y="1200559"/>
            <a:ext cx="2745738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85002"/>
            <a:ext cx="609600" cy="17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4106" r="4320" b="4419"/>
          <a:stretch/>
        </p:blipFill>
        <p:spPr bwMode="auto">
          <a:xfrm>
            <a:off x="914400" y="1438676"/>
            <a:ext cx="443320" cy="5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00200" y="5026025"/>
            <a:ext cx="5226972" cy="1450975"/>
            <a:chOff x="1839018" y="4916229"/>
            <a:chExt cx="5226972" cy="1450975"/>
          </a:xfrm>
        </p:grpSpPr>
        <p:grpSp>
          <p:nvGrpSpPr>
            <p:cNvPr id="4" name="Group 3"/>
            <p:cNvGrpSpPr/>
            <p:nvPr/>
          </p:nvGrpSpPr>
          <p:grpSpPr>
            <a:xfrm>
              <a:off x="1839018" y="4928729"/>
              <a:ext cx="2590800" cy="1419999"/>
              <a:chOff x="3429000" y="3276600"/>
              <a:chExt cx="2590800" cy="14199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3276600"/>
                <a:ext cx="2590800" cy="13716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505201" y="4419600"/>
                <a:ext cx="2438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Pre-treatment Habitat Units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548215" y="4916229"/>
              <a:ext cx="2517775" cy="1450975"/>
              <a:chOff x="6156397" y="3236912"/>
              <a:chExt cx="2517775" cy="1450975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397" y="3236912"/>
                <a:ext cx="2517775" cy="145097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196085" y="4392412"/>
                <a:ext cx="2438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Post-treatment Habitat Units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6858000" y="31242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Stream Temperature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5034" y="1447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Fish Use of Treatment Sites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015" y="3075801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Stream Flow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25945" y="1201678"/>
            <a:ext cx="2835709" cy="1661308"/>
            <a:chOff x="492070" y="4891892"/>
            <a:chExt cx="2835709" cy="1661308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70" y="4891892"/>
              <a:ext cx="2511533" cy="16613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89379" y="5133201"/>
              <a:ext cx="2438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Fish Abundance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91436" y="3070742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Sediment Fines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591" y="1407300"/>
            <a:ext cx="1060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Obj</a:t>
            </a:r>
            <a:r>
              <a:rPr lang="en-US" sz="1000" b="1" dirty="0" smtClean="0">
                <a:solidFill>
                  <a:schemeClr val="bg1"/>
                </a:solidFill>
              </a:rPr>
              <a:t>: &gt;2 pieces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1592554"/>
            <a:ext cx="132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Goal &gt;750 adults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477000" y="1916843"/>
            <a:ext cx="2057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8012" y="3200400"/>
            <a:ext cx="1060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Obj</a:t>
            </a:r>
            <a:r>
              <a:rPr lang="en-US" sz="1000" b="1" dirty="0" smtClean="0">
                <a:solidFill>
                  <a:schemeClr val="bg1"/>
                </a:solidFill>
              </a:rPr>
              <a:t>: &gt;77cfs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97054" y="3219103"/>
            <a:ext cx="1155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Obj</a:t>
            </a:r>
            <a:r>
              <a:rPr lang="en-US" sz="1000" b="1" dirty="0" smtClean="0">
                <a:solidFill>
                  <a:schemeClr val="bg1"/>
                </a:solidFill>
              </a:rPr>
              <a:t>: &lt;20% fines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797054" y="3657600"/>
            <a:ext cx="1856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77000" y="4038600"/>
            <a:ext cx="2362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118350" y="3292697"/>
            <a:ext cx="1627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Obj</a:t>
            </a:r>
            <a:r>
              <a:rPr lang="en-US" sz="1000" b="1" dirty="0" smtClean="0">
                <a:solidFill>
                  <a:schemeClr val="bg1"/>
                </a:solidFill>
              </a:rPr>
              <a:t>: &lt;4 days &gt;72°F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038600" y="1916843"/>
            <a:ext cx="0" cy="283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762999" y="3592900"/>
            <a:ext cx="1" cy="228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8077200" y="3591699"/>
            <a:ext cx="1" cy="228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TextBox 2048"/>
          <p:cNvSpPr txBox="1"/>
          <p:nvPr/>
        </p:nvSpPr>
        <p:spPr>
          <a:xfrm>
            <a:off x="7604688" y="3497013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20 Days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94578" y="3500387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13 Days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67" y="80572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097167"/>
            <a:ext cx="8229600" cy="4389120"/>
          </a:xfrm>
        </p:spPr>
        <p:txBody>
          <a:bodyPr/>
          <a:lstStyle/>
          <a:p>
            <a:r>
              <a:rPr lang="en-US" dirty="0" smtClean="0"/>
              <a:t>Science</a:t>
            </a:r>
          </a:p>
          <a:p>
            <a:r>
              <a:rPr lang="en-US" dirty="0" smtClean="0"/>
              <a:t>Natural Process</a:t>
            </a:r>
            <a:endParaRPr lang="en-US" dirty="0"/>
          </a:p>
          <a:p>
            <a:r>
              <a:rPr lang="en-US" dirty="0" smtClean="0"/>
              <a:t>Partnerships</a:t>
            </a:r>
            <a:endParaRPr lang="en-US" dirty="0"/>
          </a:p>
        </p:txBody>
      </p:sp>
      <p:pic>
        <p:nvPicPr>
          <p:cNvPr id="6146" name="Picture 2" descr="F:\Kris\2014 Materials\Public out Reach 2016\Photos 2016\100GOPRO\GOPR15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37917"/>
          <a:stretch/>
        </p:blipFill>
        <p:spPr bwMode="auto">
          <a:xfrm>
            <a:off x="304800" y="3810000"/>
            <a:ext cx="8458200" cy="2704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Kris\2014 Materials\Public out Reach 2016\Photos 2016\100GOPRO\GOPR1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143000"/>
            <a:ext cx="29718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93" y="232523"/>
            <a:ext cx="8229600" cy="849865"/>
          </a:xfrm>
        </p:spPr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1191" y="992859"/>
            <a:ext cx="8763000" cy="4800600"/>
            <a:chOff x="228600" y="1676400"/>
            <a:chExt cx="8763000" cy="4800600"/>
          </a:xfrm>
        </p:grpSpPr>
        <p:sp>
          <p:nvSpPr>
            <p:cNvPr id="4" name="Oval 3"/>
            <p:cNvSpPr/>
            <p:nvPr/>
          </p:nvSpPr>
          <p:spPr>
            <a:xfrm>
              <a:off x="228600" y="1676400"/>
              <a:ext cx="8763000" cy="4800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973" y="3601241"/>
              <a:ext cx="2336379" cy="646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481" y="1940050"/>
              <a:ext cx="2317223" cy="631074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55" r="64191"/>
            <a:stretch/>
          </p:blipFill>
          <p:spPr bwMode="auto">
            <a:xfrm>
              <a:off x="5923573" y="2441814"/>
              <a:ext cx="1249517" cy="837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10" t="77882" r="2035" b="1897"/>
            <a:stretch/>
          </p:blipFill>
          <p:spPr bwMode="auto">
            <a:xfrm>
              <a:off x="2647226" y="3517854"/>
              <a:ext cx="1450777" cy="680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8" t="4106" r="4320" b="4419"/>
            <a:stretch/>
          </p:blipFill>
          <p:spPr bwMode="auto">
            <a:xfrm>
              <a:off x="2938865" y="4339244"/>
              <a:ext cx="748214" cy="93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499" y="2860331"/>
              <a:ext cx="1673720" cy="516980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355168"/>
                </p:ext>
              </p:extLst>
            </p:nvPr>
          </p:nvGraphicFramePr>
          <p:xfrm>
            <a:off x="7262091" y="3097099"/>
            <a:ext cx="1196978" cy="1110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Bitmap Image" r:id="rId10" imgW="3704762" imgH="3666667" progId="Paint.Picture">
                    <p:embed/>
                  </p:oleObj>
                </mc:Choice>
                <mc:Fallback>
                  <p:oleObj name="Bitmap Image" r:id="rId10" imgW="3704762" imgH="3666667" progId="Paint.Picture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62091" y="3097099"/>
                          <a:ext cx="1196978" cy="11102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343" y="2214899"/>
              <a:ext cx="904575" cy="821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837" y="4416421"/>
              <a:ext cx="1144117" cy="39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C:\Users\Kris\Desktop\GoToMeeting 000.pn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04" t="89419" r="13363" b="2383"/>
            <a:stretch/>
          </p:blipFill>
          <p:spPr bwMode="auto">
            <a:xfrm>
              <a:off x="6976736" y="4323100"/>
              <a:ext cx="151447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2" y="2513380"/>
            <a:ext cx="1665972" cy="10124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21" y="3709609"/>
            <a:ext cx="864290" cy="650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66744"/>
            <a:ext cx="8991600" cy="1936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Down Arrow 21"/>
          <p:cNvSpPr/>
          <p:nvPr/>
        </p:nvSpPr>
        <p:spPr>
          <a:xfrm>
            <a:off x="4655093" y="4712707"/>
            <a:ext cx="76200" cy="30418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92" y="3932793"/>
            <a:ext cx="1617591" cy="3532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02164" y="1716426"/>
            <a:ext cx="6587572" cy="3008471"/>
            <a:chOff x="1202164" y="1716426"/>
            <a:chExt cx="6587572" cy="3008471"/>
          </a:xfrm>
        </p:grpSpPr>
        <p:sp>
          <p:nvSpPr>
            <p:cNvPr id="25" name="Oval 24"/>
            <p:cNvSpPr/>
            <p:nvPr/>
          </p:nvSpPr>
          <p:spPr>
            <a:xfrm>
              <a:off x="1202164" y="1716426"/>
              <a:ext cx="6587572" cy="300847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101584" y="2112571"/>
              <a:ext cx="5286488" cy="2094934"/>
              <a:chOff x="4496176" y="3837005"/>
              <a:chExt cx="1979706" cy="85040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496176" y="3837005"/>
                <a:ext cx="1979706" cy="262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Tucannon Landowners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5124673" y="3511735"/>
                <a:ext cx="555281" cy="17960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5260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Snake River Salmon Recovery Board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33600"/>
            <a:ext cx="6130498" cy="4389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0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050" y="265311"/>
            <a:ext cx="8229600" cy="932688"/>
          </a:xfrm>
        </p:spPr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16200000">
            <a:off x="6486802" y="3985919"/>
            <a:ext cx="242316" cy="347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944253">
            <a:off x="7541661" y="3376103"/>
            <a:ext cx="242316" cy="510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381000" y="2596577"/>
            <a:ext cx="8229600" cy="3804223"/>
            <a:chOff x="76200" y="2435485"/>
            <a:chExt cx="8229600" cy="3804223"/>
          </a:xfrm>
        </p:grpSpPr>
        <p:grpSp>
          <p:nvGrpSpPr>
            <p:cNvPr id="43" name="Group 42"/>
            <p:cNvGrpSpPr/>
            <p:nvPr/>
          </p:nvGrpSpPr>
          <p:grpSpPr>
            <a:xfrm>
              <a:off x="76200" y="2435485"/>
              <a:ext cx="8229600" cy="3804223"/>
              <a:chOff x="76200" y="2435485"/>
              <a:chExt cx="8229600" cy="380422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04799" y="2435485"/>
                <a:ext cx="2949147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Conceptual Restoration Plan**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04800" y="4130937"/>
                <a:ext cx="2586682" cy="58477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Implementers &amp; Engineers 20% Conceptual</a:t>
                </a:r>
                <a:endParaRPr lang="en-US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200" y="3243279"/>
                <a:ext cx="3177747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Project Sequencing (TCC &amp; RTT)</a:t>
                </a:r>
                <a:endParaRPr lang="en-US" sz="16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343400" y="4130937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Review Process</a:t>
                </a:r>
                <a:endParaRPr lang="en-US" sz="16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811161" y="4840927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SRSRB Review</a:t>
                </a:r>
                <a:endParaRPr lang="en-US" sz="1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762191" y="3436572"/>
                <a:ext cx="722150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60% Design</a:t>
                </a:r>
                <a:endParaRPr lang="en-US" sz="12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44412" y="4610094"/>
                <a:ext cx="694387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90% Design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33518" y="4130937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Final Design</a:t>
                </a:r>
                <a:endParaRPr lang="en-US" sz="16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05385" y="5757446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Implementation</a:t>
                </a:r>
                <a:endParaRPr lang="en-US" sz="16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89909" y="5901154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Monitoring</a:t>
                </a:r>
                <a:endParaRPr lang="en-US" sz="16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745806" y="2652573"/>
                <a:ext cx="1672282" cy="33855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Design Funding</a:t>
                </a:r>
                <a:endParaRPr lang="en-US" sz="16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526060" y="2828525"/>
                <a:ext cx="1672282" cy="58477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Implementation Funding</a:t>
                </a:r>
                <a:endParaRPr lang="en-US" sz="16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38341" y="2819400"/>
              <a:ext cx="7186870" cy="3355145"/>
              <a:chOff x="138341" y="2819400"/>
              <a:chExt cx="7186870" cy="3355145"/>
            </a:xfrm>
          </p:grpSpPr>
          <p:sp>
            <p:nvSpPr>
              <p:cNvPr id="5" name="Curved Down Arrow 4"/>
              <p:cNvSpPr/>
              <p:nvPr/>
            </p:nvSpPr>
            <p:spPr>
              <a:xfrm>
                <a:off x="4343400" y="3249890"/>
                <a:ext cx="1828802" cy="73152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Curved Down Arrow 5"/>
              <p:cNvSpPr/>
              <p:nvPr/>
            </p:nvSpPr>
            <p:spPr>
              <a:xfrm rot="10800000">
                <a:off x="4343400" y="4530514"/>
                <a:ext cx="1752600" cy="68580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>
              <a:xfrm>
                <a:off x="1434084" y="2819400"/>
                <a:ext cx="242316" cy="34767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Down Arrow 13"/>
              <p:cNvSpPr/>
              <p:nvPr/>
            </p:nvSpPr>
            <p:spPr>
              <a:xfrm rot="944253">
                <a:off x="3723810" y="3046221"/>
                <a:ext cx="242316" cy="117177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Left-Right-Up Arrow 16"/>
              <p:cNvSpPr/>
              <p:nvPr/>
            </p:nvSpPr>
            <p:spPr>
              <a:xfrm rot="10800000">
                <a:off x="3267768" y="4251277"/>
                <a:ext cx="716072" cy="425196"/>
              </a:xfrm>
              <a:prstGeom prst="leftRight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Up-Down Arrow 17"/>
              <p:cNvSpPr/>
              <p:nvPr/>
            </p:nvSpPr>
            <p:spPr>
              <a:xfrm>
                <a:off x="1447800" y="3663328"/>
                <a:ext cx="228600" cy="422950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38341" y="3657600"/>
                <a:ext cx="2942610" cy="2516945"/>
              </a:xfrm>
              <a:custGeom>
                <a:avLst/>
                <a:gdLst>
                  <a:gd name="connsiteX0" fmla="*/ 2942610 w 2942610"/>
                  <a:gd name="connsiteY0" fmla="*/ 2471351 h 2516945"/>
                  <a:gd name="connsiteX1" fmla="*/ 2061162 w 2942610"/>
                  <a:gd name="connsiteY1" fmla="*/ 2487827 h 2516945"/>
                  <a:gd name="connsiteX2" fmla="*/ 1039670 w 2942610"/>
                  <a:gd name="connsiteY2" fmla="*/ 2133600 h 2516945"/>
                  <a:gd name="connsiteX3" fmla="*/ 355929 w 2942610"/>
                  <a:gd name="connsiteY3" fmla="*/ 1655805 h 2516945"/>
                  <a:gd name="connsiteX4" fmla="*/ 26416 w 2942610"/>
                  <a:gd name="connsiteY4" fmla="*/ 1070919 h 2516945"/>
                  <a:gd name="connsiteX5" fmla="*/ 42891 w 2942610"/>
                  <a:gd name="connsiteY5" fmla="*/ 477795 h 2516945"/>
                  <a:gd name="connsiteX6" fmla="*/ 224124 w 2942610"/>
                  <a:gd name="connsiteY6" fmla="*/ 0 h 2516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2610" h="2516945">
                    <a:moveTo>
                      <a:pt x="2942610" y="2471351"/>
                    </a:moveTo>
                    <a:cubicBezTo>
                      <a:pt x="2660464" y="2507735"/>
                      <a:pt x="2378319" y="2544119"/>
                      <a:pt x="2061162" y="2487827"/>
                    </a:cubicBezTo>
                    <a:cubicBezTo>
                      <a:pt x="1744005" y="2431535"/>
                      <a:pt x="1323875" y="2272270"/>
                      <a:pt x="1039670" y="2133600"/>
                    </a:cubicBezTo>
                    <a:cubicBezTo>
                      <a:pt x="755464" y="1994930"/>
                      <a:pt x="524804" y="1832918"/>
                      <a:pt x="355929" y="1655805"/>
                    </a:cubicBezTo>
                    <a:cubicBezTo>
                      <a:pt x="187054" y="1478692"/>
                      <a:pt x="78589" y="1267254"/>
                      <a:pt x="26416" y="1070919"/>
                    </a:cubicBezTo>
                    <a:cubicBezTo>
                      <a:pt x="-25757" y="874584"/>
                      <a:pt x="9940" y="656281"/>
                      <a:pt x="42891" y="477795"/>
                    </a:cubicBezTo>
                    <a:cubicBezTo>
                      <a:pt x="75842" y="299308"/>
                      <a:pt x="149983" y="149654"/>
                      <a:pt x="224124" y="0"/>
                    </a:cubicBezTo>
                  </a:path>
                </a:pathLst>
              </a:custGeom>
              <a:noFill/>
              <a:ln w="63500"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Down Arrow 29"/>
              <p:cNvSpPr/>
              <p:nvPr/>
            </p:nvSpPr>
            <p:spPr>
              <a:xfrm rot="10800000">
                <a:off x="3569439" y="5292516"/>
                <a:ext cx="199021" cy="57488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Down Arrow 30"/>
              <p:cNvSpPr/>
              <p:nvPr/>
            </p:nvSpPr>
            <p:spPr>
              <a:xfrm rot="944253">
                <a:off x="7082895" y="4574892"/>
                <a:ext cx="242316" cy="109861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Down Arrow 31"/>
              <p:cNvSpPr/>
              <p:nvPr/>
            </p:nvSpPr>
            <p:spPr>
              <a:xfrm rot="5119504">
                <a:off x="5217835" y="5458300"/>
                <a:ext cx="242316" cy="106056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761999" y="1795046"/>
            <a:ext cx="2949147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Geomorphic Assessment*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4340125" y="1671935"/>
            <a:ext cx="2949147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Subbasin</a:t>
            </a:r>
            <a:r>
              <a:rPr lang="en-US" sz="1600" dirty="0" smtClean="0"/>
              <a:t> Plan</a:t>
            </a:r>
          </a:p>
          <a:p>
            <a:pPr algn="ctr"/>
            <a:r>
              <a:rPr lang="en-US" sz="1600" dirty="0" smtClean="0"/>
              <a:t>Salmon Recovery Plan</a:t>
            </a:r>
            <a:endParaRPr lang="en-US" sz="1600" dirty="0"/>
          </a:p>
        </p:txBody>
      </p:sp>
      <p:sp>
        <p:nvSpPr>
          <p:cNvPr id="35" name="Down Arrow 34"/>
          <p:cNvSpPr/>
          <p:nvPr/>
        </p:nvSpPr>
        <p:spPr>
          <a:xfrm>
            <a:off x="1914446" y="2166921"/>
            <a:ext cx="242316" cy="347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Down Arrow 35"/>
          <p:cNvSpPr/>
          <p:nvPr/>
        </p:nvSpPr>
        <p:spPr>
          <a:xfrm rot="5400000">
            <a:off x="3877073" y="1790484"/>
            <a:ext cx="242316" cy="347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640" y="6581001"/>
            <a:ext cx="659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*Anchor QEA April 2011,  ** Anchor QEA November 2011</a:t>
            </a:r>
            <a:endParaRPr lang="en-US" sz="1200" dirty="0"/>
          </a:p>
        </p:txBody>
      </p:sp>
      <p:sp>
        <p:nvSpPr>
          <p:cNvPr id="4" name="Freeform 3"/>
          <p:cNvSpPr/>
          <p:nvPr/>
        </p:nvSpPr>
        <p:spPr>
          <a:xfrm>
            <a:off x="152400" y="2857691"/>
            <a:ext cx="400050" cy="1809559"/>
          </a:xfrm>
          <a:custGeom>
            <a:avLst/>
            <a:gdLst>
              <a:gd name="connsiteX0" fmla="*/ 295275 w 400050"/>
              <a:gd name="connsiteY0" fmla="*/ 1809559 h 1809559"/>
              <a:gd name="connsiteX1" fmla="*/ 0 w 400050"/>
              <a:gd name="connsiteY1" fmla="*/ 1123759 h 1809559"/>
              <a:gd name="connsiteX2" fmla="*/ 295275 w 400050"/>
              <a:gd name="connsiteY2" fmla="*/ 114109 h 1809559"/>
              <a:gd name="connsiteX3" fmla="*/ 400050 w 400050"/>
              <a:gd name="connsiteY3" fmla="*/ 66484 h 180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1809559">
                <a:moveTo>
                  <a:pt x="295275" y="1809559"/>
                </a:moveTo>
                <a:cubicBezTo>
                  <a:pt x="147637" y="1607946"/>
                  <a:pt x="0" y="1406334"/>
                  <a:pt x="0" y="1123759"/>
                </a:cubicBezTo>
                <a:cubicBezTo>
                  <a:pt x="0" y="841184"/>
                  <a:pt x="228600" y="290321"/>
                  <a:pt x="295275" y="114109"/>
                </a:cubicBezTo>
                <a:cubicBezTo>
                  <a:pt x="361950" y="-62103"/>
                  <a:pt x="381000" y="2190"/>
                  <a:pt x="400050" y="66484"/>
                </a:cubicBezTo>
              </a:path>
            </a:pathLst>
          </a:custGeom>
          <a:noFill/>
          <a:ln w="539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52425" y="5677061"/>
            <a:ext cx="2209801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Adaptive Management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599351" y="5042736"/>
            <a:ext cx="1672282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Monitoring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57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Funding 2011-17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234870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39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&amp; Match FY11-16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323443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14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1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Tucannon Programmatic Partnership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28600" y="1676400"/>
            <a:ext cx="8763000" cy="480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28" y="4521347"/>
            <a:ext cx="2336379" cy="64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04" y="1971262"/>
            <a:ext cx="2317223" cy="63107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5" r="64191"/>
          <a:stretch/>
        </p:blipFill>
        <p:spPr bwMode="auto">
          <a:xfrm>
            <a:off x="6167437" y="2379003"/>
            <a:ext cx="1249517" cy="83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0" t="77882" r="2035" b="1897"/>
          <a:stretch/>
        </p:blipFill>
        <p:spPr bwMode="auto">
          <a:xfrm>
            <a:off x="6026541" y="3910250"/>
            <a:ext cx="1450777" cy="68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4106" r="4320" b="4419"/>
          <a:stretch/>
        </p:blipFill>
        <p:spPr bwMode="auto">
          <a:xfrm>
            <a:off x="4235993" y="5390218"/>
            <a:ext cx="748214" cy="9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26" y="2741852"/>
            <a:ext cx="1673720" cy="51698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27492"/>
              </p:ext>
            </p:extLst>
          </p:nvPr>
        </p:nvGraphicFramePr>
        <p:xfrm>
          <a:off x="7657478" y="3593501"/>
          <a:ext cx="1041866" cy="966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Bitmap Image" r:id="rId10" imgW="3704762" imgH="3666667" progId="Paint.Picture">
                  <p:embed/>
                </p:oleObj>
              </mc:Choice>
              <mc:Fallback>
                <p:oleObj name="Bitmap Image" r:id="rId10" imgW="3704762" imgH="36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7478" y="3593501"/>
                        <a:ext cx="1041866" cy="966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68" y="2365480"/>
            <a:ext cx="904575" cy="82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66" y="4748080"/>
            <a:ext cx="1144117" cy="39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Kris\Desktop\GoToMeeting 000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4" t="89419" r="13363" b="2383"/>
          <a:stretch/>
        </p:blipFill>
        <p:spPr bwMode="auto">
          <a:xfrm>
            <a:off x="5371250" y="5390218"/>
            <a:ext cx="151447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12" y="5305812"/>
            <a:ext cx="1059864" cy="797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9" y="3461223"/>
            <a:ext cx="1665972" cy="10124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457659" y="3384605"/>
            <a:ext cx="2421096" cy="979370"/>
            <a:chOff x="4191510" y="3758797"/>
            <a:chExt cx="2421096" cy="979370"/>
          </a:xfrm>
        </p:grpSpPr>
        <p:sp>
          <p:nvSpPr>
            <p:cNvPr id="14" name="Rectangle 13"/>
            <p:cNvSpPr/>
            <p:nvPr/>
          </p:nvSpPr>
          <p:spPr>
            <a:xfrm>
              <a:off x="4191510" y="3758797"/>
              <a:ext cx="2421096" cy="9793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0418" y="3758797"/>
              <a:ext cx="2263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Tucannon Landowners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24673" y="3511735"/>
              <a:ext cx="555281" cy="179607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07" y="4808983"/>
            <a:ext cx="1696701" cy="3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03" y="114300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03" y="2431161"/>
            <a:ext cx="4286250" cy="2103120"/>
          </a:xfrm>
        </p:spPr>
        <p:txBody>
          <a:bodyPr/>
          <a:lstStyle/>
          <a:p>
            <a:r>
              <a:rPr lang="en-US" dirty="0" smtClean="0"/>
              <a:t>Programmatic Process</a:t>
            </a:r>
          </a:p>
          <a:p>
            <a:r>
              <a:rPr lang="en-US" dirty="0" smtClean="0"/>
              <a:t>Objectives</a:t>
            </a:r>
          </a:p>
          <a:p>
            <a:r>
              <a:rPr lang="en-US" dirty="0" smtClean="0"/>
              <a:t>Accomplishments </a:t>
            </a:r>
          </a:p>
          <a:p>
            <a:r>
              <a:rPr lang="en-US" dirty="0" smtClean="0"/>
              <a:t>Effectiveness Monitoring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F:\Kris\2014 Materials\Implementation Photos\Good  Photos\IMG_2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571113"/>
            <a:ext cx="4190999" cy="3130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Kris\2014 Materials\Implementation Photos\IMG_1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28600"/>
            <a:ext cx="3876753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2" y="228600"/>
            <a:ext cx="8229600" cy="786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Tucannon Watershed</a:t>
            </a:r>
            <a:endParaRPr lang="en-US" dirty="0"/>
          </a:p>
        </p:txBody>
      </p:sp>
      <p:pic>
        <p:nvPicPr>
          <p:cNvPr id="4" name="Content Placeholder 3" descr="C:\Users\Kris\Documents\Kris's Work File\BPA Tucannon River\Maps\2011 MSA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13174" r="2094" b="3526"/>
          <a:stretch/>
        </p:blipFill>
        <p:spPr bwMode="auto">
          <a:xfrm>
            <a:off x="595312" y="1030148"/>
            <a:ext cx="8001000" cy="5181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 4"/>
          <p:cNvSpPr/>
          <p:nvPr/>
        </p:nvSpPr>
        <p:spPr>
          <a:xfrm>
            <a:off x="4638368" y="4358148"/>
            <a:ext cx="1991032" cy="1769807"/>
          </a:xfrm>
          <a:custGeom>
            <a:avLst/>
            <a:gdLst>
              <a:gd name="connsiteX0" fmla="*/ 1932038 w 1991032"/>
              <a:gd name="connsiteY0" fmla="*/ 1157749 h 1769807"/>
              <a:gd name="connsiteX1" fmla="*/ 1902542 w 1991032"/>
              <a:gd name="connsiteY1" fmla="*/ 1283110 h 1769807"/>
              <a:gd name="connsiteX2" fmla="*/ 1836174 w 1991032"/>
              <a:gd name="connsiteY2" fmla="*/ 1364226 h 1769807"/>
              <a:gd name="connsiteX3" fmla="*/ 1755058 w 1991032"/>
              <a:gd name="connsiteY3" fmla="*/ 1430594 h 1769807"/>
              <a:gd name="connsiteX4" fmla="*/ 1600200 w 1991032"/>
              <a:gd name="connsiteY4" fmla="*/ 1467465 h 1769807"/>
              <a:gd name="connsiteX5" fmla="*/ 1504335 w 1991032"/>
              <a:gd name="connsiteY5" fmla="*/ 1401097 h 1769807"/>
              <a:gd name="connsiteX6" fmla="*/ 1415845 w 1991032"/>
              <a:gd name="connsiteY6" fmla="*/ 1378975 h 1769807"/>
              <a:gd name="connsiteX7" fmla="*/ 1327355 w 1991032"/>
              <a:gd name="connsiteY7" fmla="*/ 1378975 h 1769807"/>
              <a:gd name="connsiteX8" fmla="*/ 1113503 w 1991032"/>
              <a:gd name="connsiteY8" fmla="*/ 1563329 h 1769807"/>
              <a:gd name="connsiteX9" fmla="*/ 420329 w 1991032"/>
              <a:gd name="connsiteY9" fmla="*/ 1769807 h 1769807"/>
              <a:gd name="connsiteX10" fmla="*/ 0 w 1991032"/>
              <a:gd name="connsiteY10" fmla="*/ 1747684 h 1769807"/>
              <a:gd name="connsiteX11" fmla="*/ 22122 w 1991032"/>
              <a:gd name="connsiteY11" fmla="*/ 1039762 h 1769807"/>
              <a:gd name="connsiteX12" fmla="*/ 184355 w 1991032"/>
              <a:gd name="connsiteY12" fmla="*/ 943897 h 1769807"/>
              <a:gd name="connsiteX13" fmla="*/ 147484 w 1991032"/>
              <a:gd name="connsiteY13" fmla="*/ 545691 h 1769807"/>
              <a:gd name="connsiteX14" fmla="*/ 265471 w 1991032"/>
              <a:gd name="connsiteY14" fmla="*/ 508820 h 1769807"/>
              <a:gd name="connsiteX15" fmla="*/ 331838 w 1991032"/>
              <a:gd name="connsiteY15" fmla="*/ 390833 h 1769807"/>
              <a:gd name="connsiteX16" fmla="*/ 501445 w 1991032"/>
              <a:gd name="connsiteY16" fmla="*/ 553065 h 1769807"/>
              <a:gd name="connsiteX17" fmla="*/ 508819 w 1991032"/>
              <a:gd name="connsiteY17" fmla="*/ 346587 h 1769807"/>
              <a:gd name="connsiteX18" fmla="*/ 626806 w 1991032"/>
              <a:gd name="connsiteY18" fmla="*/ 331839 h 1769807"/>
              <a:gd name="connsiteX19" fmla="*/ 685800 w 1991032"/>
              <a:gd name="connsiteY19" fmla="*/ 368710 h 1769807"/>
              <a:gd name="connsiteX20" fmla="*/ 737419 w 1991032"/>
              <a:gd name="connsiteY20" fmla="*/ 317091 h 1769807"/>
              <a:gd name="connsiteX21" fmla="*/ 796413 w 1991032"/>
              <a:gd name="connsiteY21" fmla="*/ 287594 h 1769807"/>
              <a:gd name="connsiteX22" fmla="*/ 899651 w 1991032"/>
              <a:gd name="connsiteY22" fmla="*/ 258097 h 1769807"/>
              <a:gd name="connsiteX23" fmla="*/ 1002890 w 1991032"/>
              <a:gd name="connsiteY23" fmla="*/ 265471 h 1769807"/>
              <a:gd name="connsiteX24" fmla="*/ 1054509 w 1991032"/>
              <a:gd name="connsiteY24" fmla="*/ 265471 h 1769807"/>
              <a:gd name="connsiteX25" fmla="*/ 1069258 w 1991032"/>
              <a:gd name="connsiteY25" fmla="*/ 117987 h 1769807"/>
              <a:gd name="connsiteX26" fmla="*/ 1113503 w 1991032"/>
              <a:gd name="connsiteY26" fmla="*/ 36871 h 1769807"/>
              <a:gd name="connsiteX27" fmla="*/ 1209367 w 1991032"/>
              <a:gd name="connsiteY27" fmla="*/ 0 h 1769807"/>
              <a:gd name="connsiteX28" fmla="*/ 1275735 w 1991032"/>
              <a:gd name="connsiteY28" fmla="*/ 22123 h 1769807"/>
              <a:gd name="connsiteX29" fmla="*/ 1327355 w 1991032"/>
              <a:gd name="connsiteY29" fmla="*/ 117987 h 1769807"/>
              <a:gd name="connsiteX30" fmla="*/ 1393722 w 1991032"/>
              <a:gd name="connsiteY30" fmla="*/ 199104 h 1769807"/>
              <a:gd name="connsiteX31" fmla="*/ 1467464 w 1991032"/>
              <a:gd name="connsiteY31" fmla="*/ 213852 h 1769807"/>
              <a:gd name="connsiteX32" fmla="*/ 1555955 w 1991032"/>
              <a:gd name="connsiteY32" fmla="*/ 221226 h 1769807"/>
              <a:gd name="connsiteX33" fmla="*/ 1622322 w 1991032"/>
              <a:gd name="connsiteY33" fmla="*/ 169607 h 1769807"/>
              <a:gd name="connsiteX34" fmla="*/ 1681316 w 1991032"/>
              <a:gd name="connsiteY34" fmla="*/ 191729 h 1769807"/>
              <a:gd name="connsiteX35" fmla="*/ 1732935 w 1991032"/>
              <a:gd name="connsiteY35" fmla="*/ 191729 h 1769807"/>
              <a:gd name="connsiteX36" fmla="*/ 1791929 w 1991032"/>
              <a:gd name="connsiteY36" fmla="*/ 184355 h 1769807"/>
              <a:gd name="connsiteX37" fmla="*/ 1850922 w 1991032"/>
              <a:gd name="connsiteY37" fmla="*/ 235975 h 1769807"/>
              <a:gd name="connsiteX38" fmla="*/ 1887793 w 1991032"/>
              <a:gd name="connsiteY38" fmla="*/ 294968 h 1769807"/>
              <a:gd name="connsiteX39" fmla="*/ 1843548 w 1991032"/>
              <a:gd name="connsiteY39" fmla="*/ 368710 h 1769807"/>
              <a:gd name="connsiteX40" fmla="*/ 1850922 w 1991032"/>
              <a:gd name="connsiteY40" fmla="*/ 449826 h 1769807"/>
              <a:gd name="connsiteX41" fmla="*/ 1769806 w 1991032"/>
              <a:gd name="connsiteY41" fmla="*/ 523568 h 1769807"/>
              <a:gd name="connsiteX42" fmla="*/ 1740309 w 1991032"/>
              <a:gd name="connsiteY42" fmla="*/ 545691 h 1769807"/>
              <a:gd name="connsiteX43" fmla="*/ 1718187 w 1991032"/>
              <a:gd name="connsiteY43" fmla="*/ 634181 h 1769807"/>
              <a:gd name="connsiteX44" fmla="*/ 1651819 w 1991032"/>
              <a:gd name="connsiteY44" fmla="*/ 685800 h 1769807"/>
              <a:gd name="connsiteX45" fmla="*/ 1629697 w 1991032"/>
              <a:gd name="connsiteY45" fmla="*/ 730046 h 1769807"/>
              <a:gd name="connsiteX46" fmla="*/ 1725561 w 1991032"/>
              <a:gd name="connsiteY46" fmla="*/ 833284 h 1769807"/>
              <a:gd name="connsiteX47" fmla="*/ 1991032 w 1991032"/>
              <a:gd name="connsiteY47" fmla="*/ 1091381 h 1769807"/>
              <a:gd name="connsiteX48" fmla="*/ 1932038 w 1991032"/>
              <a:gd name="connsiteY48" fmla="*/ 1157749 h 176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91032" h="1769807">
                <a:moveTo>
                  <a:pt x="1932038" y="1157749"/>
                </a:moveTo>
                <a:lnTo>
                  <a:pt x="1902542" y="1283110"/>
                </a:lnTo>
                <a:lnTo>
                  <a:pt x="1836174" y="1364226"/>
                </a:lnTo>
                <a:lnTo>
                  <a:pt x="1755058" y="1430594"/>
                </a:lnTo>
                <a:lnTo>
                  <a:pt x="1600200" y="1467465"/>
                </a:lnTo>
                <a:lnTo>
                  <a:pt x="1504335" y="1401097"/>
                </a:lnTo>
                <a:lnTo>
                  <a:pt x="1415845" y="1378975"/>
                </a:lnTo>
                <a:lnTo>
                  <a:pt x="1327355" y="1378975"/>
                </a:lnTo>
                <a:lnTo>
                  <a:pt x="1113503" y="1563329"/>
                </a:lnTo>
                <a:lnTo>
                  <a:pt x="420329" y="1769807"/>
                </a:lnTo>
                <a:lnTo>
                  <a:pt x="0" y="1747684"/>
                </a:lnTo>
                <a:lnTo>
                  <a:pt x="22122" y="1039762"/>
                </a:lnTo>
                <a:lnTo>
                  <a:pt x="184355" y="943897"/>
                </a:lnTo>
                <a:lnTo>
                  <a:pt x="147484" y="545691"/>
                </a:lnTo>
                <a:lnTo>
                  <a:pt x="265471" y="508820"/>
                </a:lnTo>
                <a:lnTo>
                  <a:pt x="331838" y="390833"/>
                </a:lnTo>
                <a:lnTo>
                  <a:pt x="501445" y="553065"/>
                </a:lnTo>
                <a:lnTo>
                  <a:pt x="508819" y="346587"/>
                </a:lnTo>
                <a:lnTo>
                  <a:pt x="626806" y="331839"/>
                </a:lnTo>
                <a:lnTo>
                  <a:pt x="685800" y="368710"/>
                </a:lnTo>
                <a:lnTo>
                  <a:pt x="737419" y="317091"/>
                </a:lnTo>
                <a:lnTo>
                  <a:pt x="796413" y="287594"/>
                </a:lnTo>
                <a:lnTo>
                  <a:pt x="899651" y="258097"/>
                </a:lnTo>
                <a:lnTo>
                  <a:pt x="1002890" y="265471"/>
                </a:lnTo>
                <a:lnTo>
                  <a:pt x="1054509" y="265471"/>
                </a:lnTo>
                <a:lnTo>
                  <a:pt x="1069258" y="117987"/>
                </a:lnTo>
                <a:lnTo>
                  <a:pt x="1113503" y="36871"/>
                </a:lnTo>
                <a:lnTo>
                  <a:pt x="1209367" y="0"/>
                </a:lnTo>
                <a:lnTo>
                  <a:pt x="1275735" y="22123"/>
                </a:lnTo>
                <a:lnTo>
                  <a:pt x="1327355" y="117987"/>
                </a:lnTo>
                <a:lnTo>
                  <a:pt x="1393722" y="199104"/>
                </a:lnTo>
                <a:lnTo>
                  <a:pt x="1467464" y="213852"/>
                </a:lnTo>
                <a:lnTo>
                  <a:pt x="1555955" y="221226"/>
                </a:lnTo>
                <a:lnTo>
                  <a:pt x="1622322" y="169607"/>
                </a:lnTo>
                <a:lnTo>
                  <a:pt x="1681316" y="191729"/>
                </a:lnTo>
                <a:lnTo>
                  <a:pt x="1732935" y="191729"/>
                </a:lnTo>
                <a:lnTo>
                  <a:pt x="1791929" y="184355"/>
                </a:lnTo>
                <a:lnTo>
                  <a:pt x="1850922" y="235975"/>
                </a:lnTo>
                <a:lnTo>
                  <a:pt x="1887793" y="294968"/>
                </a:lnTo>
                <a:lnTo>
                  <a:pt x="1843548" y="368710"/>
                </a:lnTo>
                <a:lnTo>
                  <a:pt x="1850922" y="449826"/>
                </a:lnTo>
                <a:lnTo>
                  <a:pt x="1769806" y="523568"/>
                </a:lnTo>
                <a:lnTo>
                  <a:pt x="1740309" y="545691"/>
                </a:lnTo>
                <a:lnTo>
                  <a:pt x="1718187" y="634181"/>
                </a:lnTo>
                <a:lnTo>
                  <a:pt x="1651819" y="685800"/>
                </a:lnTo>
                <a:lnTo>
                  <a:pt x="1629697" y="730046"/>
                </a:lnTo>
                <a:lnTo>
                  <a:pt x="1725561" y="833284"/>
                </a:lnTo>
                <a:lnTo>
                  <a:pt x="1991032" y="1091381"/>
                </a:lnTo>
                <a:lnTo>
                  <a:pt x="1932038" y="11577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743712"/>
          </a:xfrm>
        </p:spPr>
        <p:txBody>
          <a:bodyPr>
            <a:noAutofit/>
          </a:bodyPr>
          <a:lstStyle/>
          <a:p>
            <a:r>
              <a:rPr lang="en-US" sz="5400" dirty="0" smtClean="0"/>
              <a:t> </a:t>
            </a:r>
            <a:r>
              <a:rPr lang="en-US" sz="5400" dirty="0"/>
              <a:t>Spring Chinook Total Return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757617535"/>
              </p:ext>
            </p:extLst>
          </p:nvPr>
        </p:nvGraphicFramePr>
        <p:xfrm>
          <a:off x="685800" y="1397000"/>
          <a:ext cx="78486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362200" y="1981200"/>
            <a:ext cx="914400" cy="609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6600" y="25146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4,311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600" y="3581400"/>
            <a:ext cx="28194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778114176"/>
              </p:ext>
            </p:extLst>
          </p:nvPr>
        </p:nvGraphicFramePr>
        <p:xfrm>
          <a:off x="762000" y="914400"/>
          <a:ext cx="8001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6981" y="38457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Tucannon River Partnership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040973"/>
            <a:ext cx="1065244" cy="64737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961331"/>
              </p:ext>
            </p:extLst>
          </p:nvPr>
        </p:nvGraphicFramePr>
        <p:xfrm>
          <a:off x="304800" y="5126464"/>
          <a:ext cx="677481" cy="628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Bitmap Image" r:id="rId9" imgW="3704762" imgH="3666667" progId="Paint.Picture">
                  <p:embed/>
                </p:oleObj>
              </mc:Choice>
              <mc:Fallback>
                <p:oleObj name="Bitmap Image" r:id="rId9" imgW="3704762" imgH="3666667" progId="Paint.Picture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126464"/>
                        <a:ext cx="677481" cy="628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5" r="64191"/>
          <a:stretch/>
        </p:blipFill>
        <p:spPr bwMode="auto">
          <a:xfrm>
            <a:off x="5334000" y="6136409"/>
            <a:ext cx="792317" cy="5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2662" y="5468351"/>
            <a:ext cx="412928" cy="144780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78" y="6118349"/>
            <a:ext cx="1600200" cy="435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78" y="5513944"/>
            <a:ext cx="1217644" cy="3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7995F4DF-88D9-4707-A4E2-7C8E7AE8D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graphicEl>
                                              <a:dgm id="{7995F4DF-88D9-4707-A4E2-7C8E7AE8D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AE4D0D83-0BE1-431C-AC3D-4561426F6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graphicEl>
                                              <a:dgm id="{AE4D0D83-0BE1-431C-AC3D-4561426F6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37A8462-15B9-4259-88BD-534D96F90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graphicEl>
                                              <a:dgm id="{637A8462-15B9-4259-88BD-534D96F90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5DD5151-FE28-4779-905B-4E464A510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graphicEl>
                                              <a:dgm id="{35DD5151-FE28-4779-905B-4E464A510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C827475-95EC-437F-A773-B9D28789CF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graphicEl>
                                              <a:dgm id="{3C827475-95EC-437F-A773-B9D28789CF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B217DCC-6799-412A-A776-BB926493F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graphicEl>
                                              <a:dgm id="{FB217DCC-6799-412A-A776-BB926493F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1A03A08E-52BA-41BA-AD71-20AB0B9D9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graphicEl>
                                              <a:dgm id="{1A03A08E-52BA-41BA-AD71-20AB0B9D9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52AE3B9B-7852-415B-AE2B-7BBFAAB28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graphicEl>
                                              <a:dgm id="{52AE3B9B-7852-415B-AE2B-7BBFAAB28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708501C-C3B7-4BB1-958C-6FF1E9CF2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graphicEl>
                                              <a:dgm id="{3708501C-C3B7-4BB1-958C-6FF1E9CF2D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C92BF3C9-06C5-4948-B835-CC2F3AD52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graphicEl>
                                              <a:dgm id="{C92BF3C9-06C5-4948-B835-CC2F3AD52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F716AD9C-39E7-40BD-9E98-2D7436F03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graphicEl>
                                              <a:dgm id="{F716AD9C-39E7-40BD-9E98-2D7436F03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78DDCD90-F673-4A79-BE4F-B726878BB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>
                                            <p:graphicEl>
                                              <a:dgm id="{78DDCD90-F673-4A79-BE4F-B726878BB8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D98DE2BD-E8B0-491D-88AD-547F4996A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graphicEl>
                                              <a:dgm id="{D98DE2BD-E8B0-491D-88AD-547F4996A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Nez Perce Tribe Accomplishments  </a:t>
            </a:r>
            <a:br>
              <a:rPr lang="en-US" sz="4000" dirty="0"/>
            </a:br>
            <a:r>
              <a:rPr lang="en-US" sz="4000" dirty="0"/>
              <a:t>Fish Passage Projects– </a:t>
            </a:r>
            <a:r>
              <a:rPr lang="en-US" sz="2400" dirty="0"/>
              <a:t>Funded by PCSRF </a:t>
            </a:r>
            <a:endParaRPr lang="en-US" sz="4000" dirty="0"/>
          </a:p>
        </p:txBody>
      </p:sp>
      <p:sp>
        <p:nvSpPr>
          <p:cNvPr id="4" name="Content Placeholder 4"/>
          <p:cNvSpPr>
            <a:spLocks noGrp="1"/>
          </p:cNvSpPr>
          <p:nvPr/>
        </p:nvSpPr>
        <p:spPr>
          <a:xfrm>
            <a:off x="82295" y="1905000"/>
            <a:ext cx="2660905" cy="1752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Pataha Creek Culvert Replacements</a:t>
            </a:r>
          </a:p>
          <a:p>
            <a:pPr marL="201168" lvl="2" indent="0">
              <a:spcBef>
                <a:spcPts val="1300"/>
              </a:spcBef>
              <a:buNone/>
            </a:pPr>
            <a:r>
              <a:rPr lang="en-US" sz="1200" dirty="0" smtClean="0"/>
              <a:t>Two </a:t>
            </a:r>
            <a:r>
              <a:rPr lang="en-US" sz="1200" dirty="0"/>
              <a:t>fish passage culvert replacements/log weirs removed</a:t>
            </a:r>
          </a:p>
          <a:p>
            <a:pPr marL="201168" lvl="2" indent="0">
              <a:spcBef>
                <a:spcPts val="1300"/>
              </a:spcBef>
              <a:buNone/>
            </a:pPr>
            <a:r>
              <a:rPr lang="en-US" sz="1200" dirty="0"/>
              <a:t>2014 Implementation</a:t>
            </a:r>
          </a:p>
        </p:txBody>
      </p:sp>
      <p:sp>
        <p:nvSpPr>
          <p:cNvPr id="6" name="Content Placeholder 5"/>
          <p:cNvSpPr>
            <a:spLocks noGrp="1"/>
          </p:cNvSpPr>
          <p:nvPr/>
        </p:nvSpPr>
        <p:spPr>
          <a:xfrm>
            <a:off x="3048001" y="1905000"/>
            <a:ext cx="2666999" cy="168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Alpowa Creek Fish Passage</a:t>
            </a:r>
          </a:p>
          <a:p>
            <a:pPr marL="201168" lvl="2" indent="0">
              <a:spcBef>
                <a:spcPts val="1300"/>
              </a:spcBef>
              <a:buNone/>
            </a:pPr>
            <a:r>
              <a:rPr lang="en-US" sz="1200" dirty="0"/>
              <a:t>Fish Passage Barrier Improvement Project</a:t>
            </a:r>
          </a:p>
          <a:p>
            <a:pPr marL="201168" lvl="2" indent="0">
              <a:spcBef>
                <a:spcPts val="1300"/>
              </a:spcBef>
              <a:buNone/>
            </a:pPr>
            <a:r>
              <a:rPr lang="en-US" sz="1200" dirty="0"/>
              <a:t>2017 Implementation</a:t>
            </a:r>
          </a:p>
          <a:p>
            <a:pPr marL="0"/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1444" y="3657599"/>
            <a:ext cx="8815537" cy="2086326"/>
            <a:chOff x="251792" y="3732045"/>
            <a:chExt cx="8640090" cy="20118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792" y="3734983"/>
              <a:ext cx="2728746" cy="20089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734431"/>
              <a:ext cx="2758324" cy="20023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3732045"/>
              <a:ext cx="3024482" cy="197387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0" name="Content Placeholder 5"/>
          <p:cNvSpPr txBox="1">
            <a:spLocks/>
          </p:cNvSpPr>
          <p:nvPr/>
        </p:nvSpPr>
        <p:spPr>
          <a:xfrm>
            <a:off x="5943599" y="1866899"/>
            <a:ext cx="2948283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Buford Creek Fish Passage</a:t>
            </a:r>
            <a:endParaRPr lang="en-US" sz="1000" b="1" dirty="0" smtClean="0"/>
          </a:p>
          <a:p>
            <a:pPr marL="201168" lvl="2">
              <a:lnSpc>
                <a:spcPct val="85000"/>
              </a:lnSpc>
              <a:spcBef>
                <a:spcPts val="1300"/>
              </a:spcBef>
            </a:pP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Fish Passage Barrier Improvement         Project</a:t>
            </a:r>
          </a:p>
          <a:p>
            <a:pPr marL="201168" lvl="2">
              <a:lnSpc>
                <a:spcPct val="85000"/>
              </a:lnSpc>
              <a:spcBef>
                <a:spcPts val="1300"/>
              </a:spcBef>
            </a:pP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2016/17 Design &amp; 2018 Implementation</a:t>
            </a:r>
          </a:p>
          <a:p>
            <a:endParaRPr lang="en-US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57346" y="1981200"/>
            <a:ext cx="2833854" cy="1606907"/>
            <a:chOff x="2957346" y="1981200"/>
            <a:chExt cx="2833854" cy="1606907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2957346" y="1981200"/>
              <a:ext cx="0" cy="160690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</a:schemeClr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791200" y="1981200"/>
              <a:ext cx="0" cy="160690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</a:schemeClr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71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" y="67733"/>
            <a:ext cx="2396066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Set watershed restoration goals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507999" y="914400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Assess &amp; inventory watershed conditions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990600" y="1752600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Identify problems &amp; potential actions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12332" y="2590800"/>
            <a:ext cx="2421468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Review &amp; select appropriate restoration techniques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72733" y="3448050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Prioritize restoration actions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0056" y="4204874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Design restoration project &amp; monitoring</a:t>
            </a: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2937933" y="5105400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Implement restoration &amp; monitoring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3429000" y="5943600"/>
            <a:ext cx="2286000" cy="685800"/>
          </a:xfrm>
          <a:prstGeom prst="roundRect">
            <a:avLst/>
          </a:prstGeom>
          <a:solidFill>
            <a:schemeClr val="bg1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Publish results &amp; modify goals &amp; management</a:t>
            </a:r>
            <a:endParaRPr lang="en-US" sz="1400" dirty="0"/>
          </a:p>
        </p:txBody>
      </p:sp>
      <p:sp>
        <p:nvSpPr>
          <p:cNvPr id="14" name="Down Arrow 13"/>
          <p:cNvSpPr/>
          <p:nvPr/>
        </p:nvSpPr>
        <p:spPr>
          <a:xfrm>
            <a:off x="609600" y="1606297"/>
            <a:ext cx="242316" cy="3166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148841" y="2444496"/>
            <a:ext cx="242316" cy="323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1650999" y="3301746"/>
            <a:ext cx="242316" cy="359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2133600" y="4133850"/>
            <a:ext cx="242316" cy="361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2606717" y="4953000"/>
            <a:ext cx="242316" cy="353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036909" y="5787326"/>
            <a:ext cx="242316" cy="346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52400" y="768096"/>
            <a:ext cx="242316" cy="298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" y="5105400"/>
            <a:ext cx="2311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 1 Major steps in the restoration process to develop a comprehensive restoration program and well-designed restoration project.  (Roni and Beechie, 2013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64416" y="-13021"/>
            <a:ext cx="585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Tucannon 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18100" y="798731"/>
            <a:ext cx="3886200" cy="657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Salmon Recovery Plan for SE WA </a:t>
            </a:r>
          </a:p>
          <a:p>
            <a:pPr algn="ctr"/>
            <a:r>
              <a:rPr lang="en-US" dirty="0" smtClean="0"/>
              <a:t>Sub basin Plan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190066" y="1625600"/>
            <a:ext cx="3822701" cy="594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Geomorphic Assessment</a:t>
            </a:r>
          </a:p>
          <a:p>
            <a:pPr algn="ctr"/>
            <a:r>
              <a:rPr lang="en-US" dirty="0" smtClean="0"/>
              <a:t>(Anchor QEA)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190066" y="2384298"/>
            <a:ext cx="381423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Conceptual Restoration Plan</a:t>
            </a:r>
          </a:p>
          <a:p>
            <a:pPr algn="ctr"/>
            <a:r>
              <a:rPr lang="en-US" dirty="0" smtClean="0"/>
              <a:t>(Anchor QEA)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135033" y="3143250"/>
            <a:ext cx="3869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Tucannon Coordination Committee</a:t>
            </a:r>
          </a:p>
          <a:p>
            <a:pPr algn="ctr"/>
            <a:r>
              <a:rPr lang="en-US" dirty="0" smtClean="0"/>
              <a:t>SRSRB Regional Technical Team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983012" y="3867150"/>
            <a:ext cx="3021288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Tucannon Implementers Committee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84900" y="4610100"/>
            <a:ext cx="2819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Rapid Habitat Surveys</a:t>
            </a:r>
          </a:p>
          <a:p>
            <a:pPr algn="ctr"/>
            <a:r>
              <a:rPr lang="en-US" dirty="0" err="1" smtClean="0"/>
              <a:t>CHaMP</a:t>
            </a:r>
            <a:r>
              <a:rPr lang="en-US" dirty="0" smtClean="0"/>
              <a:t>, AEM, Fish-in /Fish-out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94443" y="5867400"/>
            <a:ext cx="2819400" cy="695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Modify Goals and Objectives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4" idx="3"/>
            <a:endCxn id="26" idx="1"/>
          </p:cNvCxnSpPr>
          <p:nvPr/>
        </p:nvCxnSpPr>
        <p:spPr>
          <a:xfrm>
            <a:off x="2472266" y="410633"/>
            <a:ext cx="2645834" cy="716897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3"/>
            <a:endCxn id="29" idx="1"/>
          </p:cNvCxnSpPr>
          <p:nvPr/>
        </p:nvCxnSpPr>
        <p:spPr>
          <a:xfrm>
            <a:off x="2793999" y="1257300"/>
            <a:ext cx="2396067" cy="665692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" idx="3"/>
          </p:cNvCxnSpPr>
          <p:nvPr/>
        </p:nvCxnSpPr>
        <p:spPr>
          <a:xfrm>
            <a:off x="3276600" y="2095500"/>
            <a:ext cx="1913466" cy="4953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7" idx="3"/>
            <a:endCxn id="30" idx="1"/>
          </p:cNvCxnSpPr>
          <p:nvPr/>
        </p:nvCxnSpPr>
        <p:spPr>
          <a:xfrm flipV="1">
            <a:off x="3733800" y="2689098"/>
            <a:ext cx="1456266" cy="244602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7" idx="3"/>
            <a:endCxn id="31" idx="1"/>
          </p:cNvCxnSpPr>
          <p:nvPr/>
        </p:nvCxnSpPr>
        <p:spPr>
          <a:xfrm>
            <a:off x="3733800" y="2933700"/>
            <a:ext cx="1401233" cy="51435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" idx="3"/>
          </p:cNvCxnSpPr>
          <p:nvPr/>
        </p:nvCxnSpPr>
        <p:spPr>
          <a:xfrm flipV="1">
            <a:off x="4258733" y="3546348"/>
            <a:ext cx="876300" cy="244602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</p:cNvCxnSpPr>
          <p:nvPr/>
        </p:nvCxnSpPr>
        <p:spPr>
          <a:xfrm flipV="1">
            <a:off x="4786056" y="4204874"/>
            <a:ext cx="1233213" cy="3429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3"/>
            <a:endCxn id="32" idx="1"/>
          </p:cNvCxnSpPr>
          <p:nvPr/>
        </p:nvCxnSpPr>
        <p:spPr>
          <a:xfrm>
            <a:off x="4258733" y="3790950"/>
            <a:ext cx="1724279" cy="3429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" idx="3"/>
          </p:cNvCxnSpPr>
          <p:nvPr/>
        </p:nvCxnSpPr>
        <p:spPr>
          <a:xfrm flipV="1">
            <a:off x="5223933" y="5181600"/>
            <a:ext cx="960967" cy="2667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3"/>
          </p:cNvCxnSpPr>
          <p:nvPr/>
        </p:nvCxnSpPr>
        <p:spPr>
          <a:xfrm flipV="1">
            <a:off x="5715000" y="5448300"/>
            <a:ext cx="469900" cy="8382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294469" y="1441342"/>
            <a:ext cx="3134532" cy="4845158"/>
          </a:xfrm>
          <a:custGeom>
            <a:avLst/>
            <a:gdLst>
              <a:gd name="connsiteX0" fmla="*/ 5897105 w 5897105"/>
              <a:gd name="connsiteY0" fmla="*/ 4788977 h 4788977"/>
              <a:gd name="connsiteX1" fmla="*/ 1022888 w 5897105"/>
              <a:gd name="connsiteY1" fmla="*/ 3758339 h 4788977"/>
              <a:gd name="connsiteX2" fmla="*/ 0 w 5897105"/>
              <a:gd name="connsiteY2" fmla="*/ 0 h 478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97105" h="4788977">
                <a:moveTo>
                  <a:pt x="5897105" y="4788977"/>
                </a:moveTo>
                <a:cubicBezTo>
                  <a:pt x="3951422" y="4672739"/>
                  <a:pt x="2005739" y="4556502"/>
                  <a:pt x="1022888" y="3758339"/>
                </a:cubicBezTo>
                <a:cubicBezTo>
                  <a:pt x="40037" y="2960176"/>
                  <a:pt x="20018" y="1480088"/>
                  <a:pt x="0" y="0"/>
                </a:cubicBezTo>
              </a:path>
            </a:pathLst>
          </a:custGeom>
          <a:noFill/>
          <a:ln w="66675">
            <a:solidFill>
              <a:schemeClr val="bg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-316769" y="4110789"/>
            <a:ext cx="3231654" cy="369332"/>
          </a:xfrm>
          <a:prstGeom prst="rect">
            <a:avLst/>
          </a:prstGeom>
          <a:noFill/>
          <a:scene3d>
            <a:camera prst="orthographicFront">
              <a:rot lat="21599991" lon="21599976" rev="18000000"/>
            </a:camera>
            <a:lightRig rig="threePt" dir="t"/>
          </a:scene3d>
        </p:spPr>
        <p:txBody>
          <a:bodyPr vert="horz"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Adaptive management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6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5573</TotalTime>
  <Words>1167</Words>
  <Application>Microsoft Office PowerPoint</Application>
  <PresentationFormat>On-screen Show (4:3)</PresentationFormat>
  <Paragraphs>190</Paragraphs>
  <Slides>22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Constantia</vt:lpstr>
      <vt:lpstr>Courier New</vt:lpstr>
      <vt:lpstr>Gill Sans MT</vt:lpstr>
      <vt:lpstr>Wingdings 2</vt:lpstr>
      <vt:lpstr>Flow</vt:lpstr>
      <vt:lpstr>Bitmap Image</vt:lpstr>
      <vt:lpstr>Tucannon River Programmatic Habitat Program  (a 30 mile long project)</vt:lpstr>
      <vt:lpstr>Snake River Salmon Recovery Board</vt:lpstr>
      <vt:lpstr>Tucannon Programmatic Partnership</vt:lpstr>
      <vt:lpstr>Outline</vt:lpstr>
      <vt:lpstr>Tucannon Watershed</vt:lpstr>
      <vt:lpstr> Spring Chinook Total Return</vt:lpstr>
      <vt:lpstr>PowerPoint Presentation</vt:lpstr>
      <vt:lpstr>Nez Perce Tribe Accomplishments   Fish Passage Projects– Funded by PCSRF </vt:lpstr>
      <vt:lpstr>PowerPoint Presentation</vt:lpstr>
      <vt:lpstr>PowerPoint Presentation</vt:lpstr>
      <vt:lpstr>PowerPoint Presentation</vt:lpstr>
      <vt:lpstr>Floodplain Connectivity (Levees)</vt:lpstr>
      <vt:lpstr>Floodplain Connectivity (LWD)</vt:lpstr>
      <vt:lpstr>Side Channels (Connectivity) </vt:lpstr>
      <vt:lpstr>Channel Complexity</vt:lpstr>
      <vt:lpstr>Habitat Monitoring</vt:lpstr>
      <vt:lpstr>Results &amp; Progress</vt:lpstr>
      <vt:lpstr>Summary</vt:lpstr>
      <vt:lpstr>Special Thanks</vt:lpstr>
      <vt:lpstr>Questions</vt:lpstr>
      <vt:lpstr>Programmatic Funding 2011-17</vt:lpstr>
      <vt:lpstr>Programmatic &amp; Match FY11-16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Tucannon Programmatic</dc:title>
  <dc:creator>Windows User</dc:creator>
  <cp:lastModifiedBy>Windows User</cp:lastModifiedBy>
  <cp:revision>142</cp:revision>
  <cp:lastPrinted>2017-02-14T17:12:04Z</cp:lastPrinted>
  <dcterms:created xsi:type="dcterms:W3CDTF">2017-02-01T20:11:36Z</dcterms:created>
  <dcterms:modified xsi:type="dcterms:W3CDTF">2017-02-16T20:48:40Z</dcterms:modified>
</cp:coreProperties>
</file>